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34"/>
  </p:notesMasterIdLst>
  <p:sldIdLst>
    <p:sldId id="256" r:id="rId5"/>
    <p:sldId id="257" r:id="rId6"/>
    <p:sldId id="260" r:id="rId7"/>
    <p:sldId id="261" r:id="rId8"/>
    <p:sldId id="262" r:id="rId9"/>
    <p:sldId id="273" r:id="rId10"/>
    <p:sldId id="276" r:id="rId11"/>
    <p:sldId id="263" r:id="rId12"/>
    <p:sldId id="264" r:id="rId13"/>
    <p:sldId id="266" r:id="rId14"/>
    <p:sldId id="278" r:id="rId15"/>
    <p:sldId id="265" r:id="rId16"/>
    <p:sldId id="283" r:id="rId17"/>
    <p:sldId id="285" r:id="rId18"/>
    <p:sldId id="292" r:id="rId19"/>
    <p:sldId id="279" r:id="rId20"/>
    <p:sldId id="293" r:id="rId21"/>
    <p:sldId id="286" r:id="rId22"/>
    <p:sldId id="287" r:id="rId23"/>
    <p:sldId id="288" r:id="rId24"/>
    <p:sldId id="294" r:id="rId25"/>
    <p:sldId id="289" r:id="rId26"/>
    <p:sldId id="267" r:id="rId27"/>
    <p:sldId id="295" r:id="rId28"/>
    <p:sldId id="274" r:id="rId29"/>
    <p:sldId id="290" r:id="rId30"/>
    <p:sldId id="291" r:id="rId31"/>
    <p:sldId id="271" r:id="rId32"/>
    <p:sldId id="272" r:id="rId33"/>
  </p:sldIdLst>
  <p:sldSz cx="9144000" cy="5143500" type="screen16x9"/>
  <p:notesSz cx="6858000" cy="9144000"/>
  <p:embeddedFontLst>
    <p:embeddedFont>
      <p:font typeface="Archivo Medium" panose="020B0604020202020204" charset="0"/>
      <p:regular r:id="rId35"/>
      <p:bold r:id="rId36"/>
      <p:italic r:id="rId37"/>
      <p:boldItalic r:id="rId38"/>
    </p:embeddedFont>
    <p:embeddedFont>
      <p:font typeface="Catamaran" panose="020B0604020202020204" charset="0"/>
      <p:regular r:id="rId39"/>
      <p:bold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2947"/>
    <a:srgbClr val="081480"/>
    <a:srgbClr val="2430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8EAF01-3391-4371-AA5C-A99F55B03A4D}">
  <a:tblStyle styleId="{308EAF01-3391-4371-AA5C-A99F55B03A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864759-FF8F-4C45-AD7A-BA03B3ABD78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1188" autoAdjust="0"/>
  </p:normalViewPr>
  <p:slideViewPr>
    <p:cSldViewPr snapToGrid="0">
      <p:cViewPr varScale="1">
        <p:scale>
          <a:sx n="84" d="100"/>
          <a:sy n="84" d="100"/>
        </p:scale>
        <p:origin x="1230"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8424CD25-2CC0-136F-ED50-6D61B172527C}"/>
            </a:ext>
          </a:extLst>
        </p:cNvPr>
        <p:cNvGrpSpPr/>
        <p:nvPr/>
      </p:nvGrpSpPr>
      <p:grpSpPr>
        <a:xfrm>
          <a:off x="0" y="0"/>
          <a:ext cx="0" cy="0"/>
          <a:chOff x="0" y="0"/>
          <a:chExt cx="0" cy="0"/>
        </a:xfrm>
      </p:grpSpPr>
      <p:sp>
        <p:nvSpPr>
          <p:cNvPr id="287" name="Google Shape;287;g11e375b9f55_0_12:notes">
            <a:extLst>
              <a:ext uri="{FF2B5EF4-FFF2-40B4-BE49-F238E27FC236}">
                <a16:creationId xmlns:a16="http://schemas.microsoft.com/office/drawing/2014/main" id="{F11D2774-317A-AFDD-96A8-9B1E6BD6B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a:extLst>
              <a:ext uri="{FF2B5EF4-FFF2-40B4-BE49-F238E27FC236}">
                <a16:creationId xmlns:a16="http://schemas.microsoft.com/office/drawing/2014/main" id="{07401095-EF64-17DF-2639-C71D2BAEC9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43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0ca4c70d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0ca4c70d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E048D872-3902-7C12-E0EE-853ED8B4EBC3}"/>
            </a:ext>
          </a:extLst>
        </p:cNvPr>
        <p:cNvGrpSpPr/>
        <p:nvPr/>
      </p:nvGrpSpPr>
      <p:grpSpPr>
        <a:xfrm>
          <a:off x="0" y="0"/>
          <a:ext cx="0" cy="0"/>
          <a:chOff x="0" y="0"/>
          <a:chExt cx="0" cy="0"/>
        </a:xfrm>
      </p:grpSpPr>
      <p:sp>
        <p:nvSpPr>
          <p:cNvPr id="287" name="Google Shape;287;g11e375b9f55_0_12:notes">
            <a:extLst>
              <a:ext uri="{FF2B5EF4-FFF2-40B4-BE49-F238E27FC236}">
                <a16:creationId xmlns:a16="http://schemas.microsoft.com/office/drawing/2014/main" id="{5A8AA95B-4F8A-1F2B-3BD6-8B55130727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a:extLst>
              <a:ext uri="{FF2B5EF4-FFF2-40B4-BE49-F238E27FC236}">
                <a16:creationId xmlns:a16="http://schemas.microsoft.com/office/drawing/2014/main" id="{180CF49A-B49D-D42A-A173-91DE43DFBA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490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txBox="1">
            <a:spLocks noGrp="1"/>
          </p:cNvSpPr>
          <p:nvPr>
            <p:ph type="ctrTitle"/>
          </p:nvPr>
        </p:nvSpPr>
        <p:spPr>
          <a:xfrm>
            <a:off x="3488100" y="1234975"/>
            <a:ext cx="4848000" cy="21882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71475" y="3499025"/>
            <a:ext cx="4479000" cy="409500"/>
          </a:xfrm>
          <a:prstGeom prst="rect">
            <a:avLst/>
          </a:prstGeom>
          <a:solidFill>
            <a:srgbClr val="081480"/>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BLANK_1_1_1">
    <p:spTree>
      <p:nvGrpSpPr>
        <p:cNvPr id="1" name="Shape 83"/>
        <p:cNvGrpSpPr/>
        <p:nvPr/>
      </p:nvGrpSpPr>
      <p:grpSpPr>
        <a:xfrm>
          <a:off x="0" y="0"/>
          <a:ext cx="0" cy="0"/>
          <a:chOff x="0" y="0"/>
          <a:chExt cx="0" cy="0"/>
        </a:xfrm>
      </p:grpSpPr>
      <p:pic>
        <p:nvPicPr>
          <p:cNvPr id="84" name="Google Shape;84;p1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5" name="Google Shape;8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8"/>
        <p:cNvGrpSpPr/>
        <p:nvPr/>
      </p:nvGrpSpPr>
      <p:grpSpPr>
        <a:xfrm>
          <a:off x="0" y="0"/>
          <a:ext cx="0" cy="0"/>
          <a:chOff x="0" y="0"/>
          <a:chExt cx="0" cy="0"/>
        </a:xfrm>
      </p:grpSpPr>
      <p:pic>
        <p:nvPicPr>
          <p:cNvPr id="89" name="Google Shape;89;p1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90" name="Google Shape;90;p16"/>
          <p:cNvSpPr txBox="1">
            <a:spLocks noGrp="1"/>
          </p:cNvSpPr>
          <p:nvPr>
            <p:ph type="title" hasCustomPrompt="1"/>
          </p:nvPr>
        </p:nvSpPr>
        <p:spPr>
          <a:xfrm>
            <a:off x="1175109" y="1974850"/>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 name="Google Shape;91;p16"/>
          <p:cNvSpPr txBox="1">
            <a:spLocks noGrp="1"/>
          </p:cNvSpPr>
          <p:nvPr>
            <p:ph type="subTitle" idx="1"/>
          </p:nvPr>
        </p:nvSpPr>
        <p:spPr>
          <a:xfrm>
            <a:off x="1175109" y="27644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2" name="Google Shape;92;p16"/>
          <p:cNvSpPr txBox="1">
            <a:spLocks noGrp="1"/>
          </p:cNvSpPr>
          <p:nvPr>
            <p:ph type="title" idx="2" hasCustomPrompt="1"/>
          </p:nvPr>
        </p:nvSpPr>
        <p:spPr>
          <a:xfrm>
            <a:off x="1175109" y="604549"/>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3" name="Google Shape;93;p16"/>
          <p:cNvSpPr txBox="1">
            <a:spLocks noGrp="1"/>
          </p:cNvSpPr>
          <p:nvPr>
            <p:ph type="subTitle" idx="3"/>
          </p:nvPr>
        </p:nvSpPr>
        <p:spPr>
          <a:xfrm>
            <a:off x="1175109" y="13916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4" name="Google Shape;94;p16"/>
          <p:cNvSpPr txBox="1">
            <a:spLocks noGrp="1"/>
          </p:cNvSpPr>
          <p:nvPr>
            <p:ph type="title" idx="4" hasCustomPrompt="1"/>
          </p:nvPr>
        </p:nvSpPr>
        <p:spPr>
          <a:xfrm>
            <a:off x="1175109" y="3345151"/>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 name="Google Shape;95;p16"/>
          <p:cNvSpPr txBox="1">
            <a:spLocks noGrp="1"/>
          </p:cNvSpPr>
          <p:nvPr>
            <p:ph type="subTitle" idx="5"/>
          </p:nvPr>
        </p:nvSpPr>
        <p:spPr>
          <a:xfrm>
            <a:off x="1175109" y="41372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6"/>
        <p:cNvGrpSpPr/>
        <p:nvPr/>
      </p:nvGrpSpPr>
      <p:grpSpPr>
        <a:xfrm>
          <a:off x="0" y="0"/>
          <a:ext cx="0" cy="0"/>
          <a:chOff x="0" y="0"/>
          <a:chExt cx="0" cy="0"/>
        </a:xfrm>
      </p:grpSpPr>
      <p:pic>
        <p:nvPicPr>
          <p:cNvPr id="107" name="Google Shape;107;p1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8" name="Google Shape;10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3926875" y="1336781"/>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8"/>
          <p:cNvSpPr txBox="1">
            <a:spLocks noGrp="1"/>
          </p:cNvSpPr>
          <p:nvPr>
            <p:ph type="subTitle" idx="2"/>
          </p:nvPr>
        </p:nvSpPr>
        <p:spPr>
          <a:xfrm>
            <a:off x="3926875" y="2514900"/>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8"/>
          <p:cNvSpPr txBox="1">
            <a:spLocks noGrp="1"/>
          </p:cNvSpPr>
          <p:nvPr>
            <p:ph type="subTitle" idx="3"/>
          </p:nvPr>
        </p:nvSpPr>
        <p:spPr>
          <a:xfrm>
            <a:off x="3926875" y="3693019"/>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8"/>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3" name="Google Shape;113;p18"/>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4" name="Google Shape;114;p18"/>
          <p:cNvSpPr txBox="1">
            <a:spLocks noGrp="1"/>
          </p:cNvSpPr>
          <p:nvPr>
            <p:ph type="subTitle" idx="6"/>
          </p:nvPr>
        </p:nvSpPr>
        <p:spPr>
          <a:xfrm>
            <a:off x="715100" y="3824119"/>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5" name="Google Shape;115;p18"/>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7"/>
        <p:cNvGrpSpPr/>
        <p:nvPr/>
      </p:nvGrpSpPr>
      <p:grpSpPr>
        <a:xfrm>
          <a:off x="0" y="0"/>
          <a:ext cx="0" cy="0"/>
          <a:chOff x="0" y="0"/>
          <a:chExt cx="0" cy="0"/>
        </a:xfrm>
      </p:grpSpPr>
      <p:pic>
        <p:nvPicPr>
          <p:cNvPr id="118" name="Google Shape;118;p1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19" name="Google Shape;1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9"/>
          <p:cNvSpPr txBox="1">
            <a:spLocks noGrp="1"/>
          </p:cNvSpPr>
          <p:nvPr>
            <p:ph type="subTitle" idx="1"/>
          </p:nvPr>
        </p:nvSpPr>
        <p:spPr>
          <a:xfrm>
            <a:off x="927376"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1" name="Google Shape;121;p19"/>
          <p:cNvSpPr txBox="1">
            <a:spLocks noGrp="1"/>
          </p:cNvSpPr>
          <p:nvPr>
            <p:ph type="subTitle" idx="2"/>
          </p:nvPr>
        </p:nvSpPr>
        <p:spPr>
          <a:xfrm>
            <a:off x="927376"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9"/>
          <p:cNvSpPr txBox="1">
            <a:spLocks noGrp="1"/>
          </p:cNvSpPr>
          <p:nvPr>
            <p:ph type="subTitle" idx="3"/>
          </p:nvPr>
        </p:nvSpPr>
        <p:spPr>
          <a:xfrm>
            <a:off x="5086121"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9"/>
          <p:cNvSpPr txBox="1">
            <a:spLocks noGrp="1"/>
          </p:cNvSpPr>
          <p:nvPr>
            <p:ph type="subTitle" idx="4"/>
          </p:nvPr>
        </p:nvSpPr>
        <p:spPr>
          <a:xfrm>
            <a:off x="927376"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9"/>
          <p:cNvSpPr txBox="1">
            <a:spLocks noGrp="1"/>
          </p:cNvSpPr>
          <p:nvPr>
            <p:ph type="subTitle" idx="5"/>
          </p:nvPr>
        </p:nvSpPr>
        <p:spPr>
          <a:xfrm>
            <a:off x="5086121"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6"/>
          </p:nvPr>
        </p:nvSpPr>
        <p:spPr>
          <a:xfrm>
            <a:off x="927376"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6" name="Google Shape;126;p19"/>
          <p:cNvSpPr txBox="1">
            <a:spLocks noGrp="1"/>
          </p:cNvSpPr>
          <p:nvPr>
            <p:ph type="subTitle" idx="7"/>
          </p:nvPr>
        </p:nvSpPr>
        <p:spPr>
          <a:xfrm>
            <a:off x="5086121"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7" name="Google Shape;127;p19"/>
          <p:cNvSpPr txBox="1">
            <a:spLocks noGrp="1"/>
          </p:cNvSpPr>
          <p:nvPr>
            <p:ph type="subTitle" idx="8"/>
          </p:nvPr>
        </p:nvSpPr>
        <p:spPr>
          <a:xfrm>
            <a:off x="5086121"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8" name="Google Shape;128;p19"/>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721069" y="1759250"/>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3446550"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0"/>
          <p:cNvSpPr txBox="1">
            <a:spLocks noGrp="1"/>
          </p:cNvSpPr>
          <p:nvPr>
            <p:ph type="subTitle" idx="3"/>
          </p:nvPr>
        </p:nvSpPr>
        <p:spPr>
          <a:xfrm>
            <a:off x="721075" y="3484003"/>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0"/>
          <p:cNvSpPr txBox="1">
            <a:spLocks noGrp="1"/>
          </p:cNvSpPr>
          <p:nvPr>
            <p:ph type="subTitle" idx="4"/>
          </p:nvPr>
        </p:nvSpPr>
        <p:spPr>
          <a:xfrm>
            <a:off x="3446552"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5"/>
          </p:nvPr>
        </p:nvSpPr>
        <p:spPr>
          <a:xfrm>
            <a:off x="6172031"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0"/>
          <p:cNvSpPr txBox="1">
            <a:spLocks noGrp="1"/>
          </p:cNvSpPr>
          <p:nvPr>
            <p:ph type="subTitle" idx="6"/>
          </p:nvPr>
        </p:nvSpPr>
        <p:spPr>
          <a:xfrm>
            <a:off x="6172029"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7"/>
          </p:nvPr>
        </p:nvSpPr>
        <p:spPr>
          <a:xfrm>
            <a:off x="721069"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39" name="Google Shape;139;p20"/>
          <p:cNvSpPr txBox="1">
            <a:spLocks noGrp="1"/>
          </p:cNvSpPr>
          <p:nvPr>
            <p:ph type="subTitle" idx="8"/>
          </p:nvPr>
        </p:nvSpPr>
        <p:spPr>
          <a:xfrm>
            <a:off x="3446550"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0" name="Google Shape;140;p20"/>
          <p:cNvSpPr txBox="1">
            <a:spLocks noGrp="1"/>
          </p:cNvSpPr>
          <p:nvPr>
            <p:ph type="subTitle" idx="9"/>
          </p:nvPr>
        </p:nvSpPr>
        <p:spPr>
          <a:xfrm>
            <a:off x="6172031"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1" name="Google Shape;141;p20"/>
          <p:cNvSpPr txBox="1">
            <a:spLocks noGrp="1"/>
          </p:cNvSpPr>
          <p:nvPr>
            <p:ph type="subTitle" idx="13"/>
          </p:nvPr>
        </p:nvSpPr>
        <p:spPr>
          <a:xfrm>
            <a:off x="721075"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2" name="Google Shape;142;p20"/>
          <p:cNvSpPr txBox="1">
            <a:spLocks noGrp="1"/>
          </p:cNvSpPr>
          <p:nvPr>
            <p:ph type="subTitle" idx="14"/>
          </p:nvPr>
        </p:nvSpPr>
        <p:spPr>
          <a:xfrm>
            <a:off x="3446550"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3" name="Google Shape;143;p20"/>
          <p:cNvSpPr txBox="1">
            <a:spLocks noGrp="1"/>
          </p:cNvSpPr>
          <p:nvPr>
            <p:ph type="subTitle" idx="15"/>
          </p:nvPr>
        </p:nvSpPr>
        <p:spPr>
          <a:xfrm>
            <a:off x="6172031"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4" name="Google Shape;144;p20"/>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0"/>
        <p:cNvGrpSpPr/>
        <p:nvPr/>
      </p:nvGrpSpPr>
      <p:grpSpPr>
        <a:xfrm>
          <a:off x="0" y="0"/>
          <a:ext cx="0" cy="0"/>
          <a:chOff x="0" y="0"/>
          <a:chExt cx="0" cy="0"/>
        </a:xfrm>
      </p:grpSpPr>
      <p:pic>
        <p:nvPicPr>
          <p:cNvPr id="151" name="Google Shape;151;p2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2" name="Google Shape;152;p22"/>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flipH="1">
            <a:off x="8383100" y="3388151"/>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470250" y="39124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
        <p:cNvGrpSpPr/>
        <p:nvPr/>
      </p:nvGrpSpPr>
      <p:grpSpPr>
        <a:xfrm>
          <a:off x="0" y="0"/>
          <a:ext cx="0" cy="0"/>
          <a:chOff x="0" y="0"/>
          <a:chExt cx="0" cy="0"/>
        </a:xfrm>
      </p:grpSpPr>
      <p:pic>
        <p:nvPicPr>
          <p:cNvPr id="156" name="Google Shape;156;p2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7" name="Google Shape;157;p23"/>
          <p:cNvSpPr/>
          <p:nvPr/>
        </p:nvSpPr>
        <p:spPr>
          <a:xfrm flipH="1">
            <a:off x="8579000" y="4097897"/>
            <a:ext cx="1020900" cy="10212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flipH="1">
            <a:off x="-608200" y="90026"/>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 name="Google Shape;14;p3"/>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618500" y="639363"/>
            <a:ext cx="1117500" cy="941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149165" y="544350"/>
            <a:ext cx="2789700" cy="4054800"/>
          </a:xfrm>
          <a:prstGeom prst="roundRect">
            <a:avLst>
              <a:gd name="adj" fmla="val 16667"/>
            </a:avLst>
          </a:prstGeom>
          <a:noFill/>
          <a:ln>
            <a:noFill/>
          </a:ln>
          <a:effectLst>
            <a:outerShdw blurRad="85725" dist="47625" dir="3180000" algn="bl" rotWithShape="0">
              <a:schemeClr val="dk1">
                <a:alpha val="9000"/>
              </a:scheme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9" name="Google Shape;19;p4"/>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1" name="Google Shape;21;p4"/>
          <p:cNvSpPr/>
          <p:nvPr/>
        </p:nvSpPr>
        <p:spPr>
          <a:xfrm>
            <a:off x="8504250" y="291375"/>
            <a:ext cx="542400" cy="5427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933806"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756294"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756294" y="1898775"/>
            <a:ext cx="3453900" cy="4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5"/>
          <p:cNvSpPr txBox="1">
            <a:spLocks noGrp="1"/>
          </p:cNvSpPr>
          <p:nvPr>
            <p:ph type="subTitle" idx="4"/>
          </p:nvPr>
        </p:nvSpPr>
        <p:spPr>
          <a:xfrm>
            <a:off x="4933806" y="1898775"/>
            <a:ext cx="3453900" cy="47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5"/>
          <p:cNvSpPr/>
          <p:nvPr/>
        </p:nvSpPr>
        <p:spPr>
          <a:xfrm>
            <a:off x="-734700" y="4203747"/>
            <a:ext cx="1491000" cy="14904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8" name="Google Shape;38;p7"/>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0" name="Google Shape;40;p7"/>
          <p:cNvSpPr>
            <a:spLocks noGrp="1"/>
          </p:cNvSpPr>
          <p:nvPr>
            <p:ph type="pic" idx="2"/>
          </p:nvPr>
        </p:nvSpPr>
        <p:spPr>
          <a:xfrm>
            <a:off x="5166575" y="537300"/>
            <a:ext cx="2832600" cy="4068900"/>
          </a:xfrm>
          <a:prstGeom prst="roundRect">
            <a:avLst>
              <a:gd name="adj" fmla="val 16667"/>
            </a:avLst>
          </a:prstGeom>
          <a:noFill/>
          <a:ln>
            <a:noFill/>
          </a:ln>
          <a:effectLst>
            <a:outerShdw blurRad="114300" dist="47625" dir="3180000" algn="bl" rotWithShape="0">
              <a:schemeClr val="dk1">
                <a:alpha val="9000"/>
              </a:schemeClr>
            </a:outerShdw>
          </a:effectLst>
        </p:spPr>
      </p:sp>
      <p:sp>
        <p:nvSpPr>
          <p:cNvPr id="41" name="Google Shape;41;p7"/>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pic>
        <p:nvPicPr>
          <p:cNvPr id="44" name="Google Shape;44;p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45" name="Google Shape;45;p8"/>
          <p:cNvSpPr txBox="1">
            <a:spLocks noGrp="1"/>
          </p:cNvSpPr>
          <p:nvPr>
            <p:ph type="title"/>
          </p:nvPr>
        </p:nvSpPr>
        <p:spPr>
          <a:xfrm>
            <a:off x="1276050" y="1307100"/>
            <a:ext cx="6642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6" name="Google Shape;46;p8"/>
          <p:cNvSpPr/>
          <p:nvPr/>
        </p:nvSpPr>
        <p:spPr>
          <a:xfrm>
            <a:off x="7918050" y="37749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961425" y="1419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0" name="Google Shape;5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2201925" y="2427926"/>
            <a:ext cx="4740300" cy="4818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52" name="Google Shape;52;p9"/>
          <p:cNvSpPr/>
          <p:nvPr/>
        </p:nvSpPr>
        <p:spPr>
          <a:xfrm>
            <a:off x="-663400" y="36048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859725" y="-6630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6875" y="0"/>
            <a:ext cx="9144000" cy="5157300"/>
          </a:xfrm>
          <a:prstGeom prst="rect">
            <a:avLst/>
          </a:prstGeom>
          <a:noFill/>
          <a:ln>
            <a:noFill/>
          </a:ln>
        </p:spPr>
      </p:sp>
      <p:sp>
        <p:nvSpPr>
          <p:cNvPr id="56" name="Google Shape;56;p10"/>
          <p:cNvSpPr txBox="1">
            <a:spLocks noGrp="1"/>
          </p:cNvSpPr>
          <p:nvPr>
            <p:ph type="title"/>
          </p:nvPr>
        </p:nvSpPr>
        <p:spPr>
          <a:xfrm>
            <a:off x="720000" y="403800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a:solidFill>
                  <a:schemeClr val="lt2"/>
                </a:solidFill>
              </a:defRPr>
            </a:lvl1pPr>
            <a:lvl2pPr lvl="1" algn="ctr" rtl="0">
              <a:spcBef>
                <a:spcPts val="0"/>
              </a:spcBef>
              <a:spcAft>
                <a:spcPts val="0"/>
              </a:spcAft>
              <a:buClr>
                <a:schemeClr val="lt2"/>
              </a:buClr>
              <a:buSzPts val="3500"/>
              <a:buNone/>
              <a:defRPr>
                <a:solidFill>
                  <a:schemeClr val="lt2"/>
                </a:solidFill>
              </a:defRPr>
            </a:lvl2pPr>
            <a:lvl3pPr lvl="2" algn="ctr" rtl="0">
              <a:spcBef>
                <a:spcPts val="0"/>
              </a:spcBef>
              <a:spcAft>
                <a:spcPts val="0"/>
              </a:spcAft>
              <a:buClr>
                <a:schemeClr val="lt2"/>
              </a:buClr>
              <a:buSzPts val="3500"/>
              <a:buNone/>
              <a:defRPr>
                <a:solidFill>
                  <a:schemeClr val="lt2"/>
                </a:solidFill>
              </a:defRPr>
            </a:lvl3pPr>
            <a:lvl4pPr lvl="3" algn="ctr" rtl="0">
              <a:spcBef>
                <a:spcPts val="0"/>
              </a:spcBef>
              <a:spcAft>
                <a:spcPts val="0"/>
              </a:spcAft>
              <a:buClr>
                <a:schemeClr val="lt2"/>
              </a:buClr>
              <a:buSzPts val="3500"/>
              <a:buNone/>
              <a:defRPr>
                <a:solidFill>
                  <a:schemeClr val="lt2"/>
                </a:solidFill>
              </a:defRPr>
            </a:lvl4pPr>
            <a:lvl5pPr lvl="4" algn="ctr" rtl="0">
              <a:spcBef>
                <a:spcPts val="0"/>
              </a:spcBef>
              <a:spcAft>
                <a:spcPts val="0"/>
              </a:spcAft>
              <a:buClr>
                <a:schemeClr val="lt2"/>
              </a:buClr>
              <a:buSzPts val="3500"/>
              <a:buNone/>
              <a:defRPr>
                <a:solidFill>
                  <a:schemeClr val="lt2"/>
                </a:solidFill>
              </a:defRPr>
            </a:lvl5pPr>
            <a:lvl6pPr lvl="5" algn="ctr" rtl="0">
              <a:spcBef>
                <a:spcPts val="0"/>
              </a:spcBef>
              <a:spcAft>
                <a:spcPts val="0"/>
              </a:spcAft>
              <a:buClr>
                <a:schemeClr val="lt2"/>
              </a:buClr>
              <a:buSzPts val="3500"/>
              <a:buNone/>
              <a:defRPr>
                <a:solidFill>
                  <a:schemeClr val="lt2"/>
                </a:solidFill>
              </a:defRPr>
            </a:lvl6pPr>
            <a:lvl7pPr lvl="6" algn="ctr" rtl="0">
              <a:spcBef>
                <a:spcPts val="0"/>
              </a:spcBef>
              <a:spcAft>
                <a:spcPts val="0"/>
              </a:spcAft>
              <a:buClr>
                <a:schemeClr val="lt2"/>
              </a:buClr>
              <a:buSzPts val="3500"/>
              <a:buNone/>
              <a:defRPr>
                <a:solidFill>
                  <a:schemeClr val="lt2"/>
                </a:solidFill>
              </a:defRPr>
            </a:lvl7pPr>
            <a:lvl8pPr lvl="7" algn="ctr" rtl="0">
              <a:spcBef>
                <a:spcPts val="0"/>
              </a:spcBef>
              <a:spcAft>
                <a:spcPts val="0"/>
              </a:spcAft>
              <a:buClr>
                <a:schemeClr val="lt2"/>
              </a:buClr>
              <a:buSzPts val="3500"/>
              <a:buNone/>
              <a:defRPr>
                <a:solidFill>
                  <a:schemeClr val="lt2"/>
                </a:solidFill>
              </a:defRPr>
            </a:lvl8pPr>
            <a:lvl9pPr lvl="8" algn="ctr" rtl="0">
              <a:spcBef>
                <a:spcPts val="0"/>
              </a:spcBef>
              <a:spcAft>
                <a:spcPts val="0"/>
              </a:spcAft>
              <a:buClr>
                <a:schemeClr val="lt2"/>
              </a:buClr>
              <a:buSzPts val="3500"/>
              <a:buNone/>
              <a:defRPr>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9" name="Google Shape;59;p11"/>
          <p:cNvSpPr txBox="1">
            <a:spLocks noGrp="1"/>
          </p:cNvSpPr>
          <p:nvPr>
            <p:ph type="title" hasCustomPrompt="1"/>
          </p:nvPr>
        </p:nvSpPr>
        <p:spPr>
          <a:xfrm>
            <a:off x="3670816" y="1579650"/>
            <a:ext cx="4438800" cy="1015500"/>
          </a:xfrm>
          <a:prstGeom prst="rect">
            <a:avLst/>
          </a:prstGeom>
          <a:solidFill>
            <a:schemeClr val="dk1"/>
          </a:solidFill>
        </p:spPr>
        <p:txBody>
          <a:bodyPr spcFirstLastPara="1" wrap="square" lIns="91425" tIns="91425" rIns="91425" bIns="91425" anchor="ctr" anchorCtr="0">
            <a:noAutofit/>
          </a:bodyPr>
          <a:lstStyle>
            <a:lvl1pPr lvl="0">
              <a:spcBef>
                <a:spcPts val="0"/>
              </a:spcBef>
              <a:spcAft>
                <a:spcPts val="0"/>
              </a:spcAft>
              <a:buClr>
                <a:schemeClr val="lt2"/>
              </a:buClr>
              <a:buSzPts val="9600"/>
              <a:buNone/>
              <a:defRPr sz="6000">
                <a:solidFill>
                  <a:schemeClr val="lt1"/>
                </a:solidFill>
              </a:defRPr>
            </a:lvl1pPr>
            <a:lvl2pPr lvl="1" algn="ctr">
              <a:spcBef>
                <a:spcPts val="0"/>
              </a:spcBef>
              <a:spcAft>
                <a:spcPts val="0"/>
              </a:spcAft>
              <a:buClr>
                <a:schemeClr val="lt2"/>
              </a:buClr>
              <a:buSzPts val="9600"/>
              <a:buNone/>
              <a:defRPr sz="9600">
                <a:solidFill>
                  <a:schemeClr val="lt2"/>
                </a:solidFill>
              </a:defRPr>
            </a:lvl2pPr>
            <a:lvl3pPr lvl="2" algn="ctr">
              <a:spcBef>
                <a:spcPts val="0"/>
              </a:spcBef>
              <a:spcAft>
                <a:spcPts val="0"/>
              </a:spcAft>
              <a:buClr>
                <a:schemeClr val="lt2"/>
              </a:buClr>
              <a:buSzPts val="9600"/>
              <a:buNone/>
              <a:defRPr sz="9600">
                <a:solidFill>
                  <a:schemeClr val="lt2"/>
                </a:solidFill>
              </a:defRPr>
            </a:lvl3pPr>
            <a:lvl4pPr lvl="3" algn="ctr">
              <a:spcBef>
                <a:spcPts val="0"/>
              </a:spcBef>
              <a:spcAft>
                <a:spcPts val="0"/>
              </a:spcAft>
              <a:buClr>
                <a:schemeClr val="lt2"/>
              </a:buClr>
              <a:buSzPts val="9600"/>
              <a:buNone/>
              <a:defRPr sz="9600">
                <a:solidFill>
                  <a:schemeClr val="lt2"/>
                </a:solidFill>
              </a:defRPr>
            </a:lvl4pPr>
            <a:lvl5pPr lvl="4" algn="ctr">
              <a:spcBef>
                <a:spcPts val="0"/>
              </a:spcBef>
              <a:spcAft>
                <a:spcPts val="0"/>
              </a:spcAft>
              <a:buClr>
                <a:schemeClr val="lt2"/>
              </a:buClr>
              <a:buSzPts val="9600"/>
              <a:buNone/>
              <a:defRPr sz="9600">
                <a:solidFill>
                  <a:schemeClr val="lt2"/>
                </a:solidFill>
              </a:defRPr>
            </a:lvl5pPr>
            <a:lvl6pPr lvl="5" algn="ctr">
              <a:spcBef>
                <a:spcPts val="0"/>
              </a:spcBef>
              <a:spcAft>
                <a:spcPts val="0"/>
              </a:spcAft>
              <a:buClr>
                <a:schemeClr val="lt2"/>
              </a:buClr>
              <a:buSzPts val="9600"/>
              <a:buNone/>
              <a:defRPr sz="9600">
                <a:solidFill>
                  <a:schemeClr val="lt2"/>
                </a:solidFill>
              </a:defRPr>
            </a:lvl6pPr>
            <a:lvl7pPr lvl="6" algn="ctr">
              <a:spcBef>
                <a:spcPts val="0"/>
              </a:spcBef>
              <a:spcAft>
                <a:spcPts val="0"/>
              </a:spcAft>
              <a:buClr>
                <a:schemeClr val="lt2"/>
              </a:buClr>
              <a:buSzPts val="9600"/>
              <a:buNone/>
              <a:defRPr sz="9600">
                <a:solidFill>
                  <a:schemeClr val="lt2"/>
                </a:solidFill>
              </a:defRPr>
            </a:lvl7pPr>
            <a:lvl8pPr lvl="7" algn="ctr">
              <a:spcBef>
                <a:spcPts val="0"/>
              </a:spcBef>
              <a:spcAft>
                <a:spcPts val="0"/>
              </a:spcAft>
              <a:buClr>
                <a:schemeClr val="lt2"/>
              </a:buClr>
              <a:buSzPts val="9600"/>
              <a:buNone/>
              <a:defRPr sz="9600">
                <a:solidFill>
                  <a:schemeClr val="lt2"/>
                </a:solidFill>
              </a:defRPr>
            </a:lvl8pPr>
            <a:lvl9pPr lvl="8" algn="ctr">
              <a:spcBef>
                <a:spcPts val="0"/>
              </a:spcBef>
              <a:spcAft>
                <a:spcPts val="0"/>
              </a:spcAft>
              <a:buClr>
                <a:schemeClr val="lt2"/>
              </a:buClr>
              <a:buSzPts val="9600"/>
              <a:buNone/>
              <a:defRPr sz="9600">
                <a:solidFill>
                  <a:schemeClr val="lt2"/>
                </a:solidFill>
              </a:defRPr>
            </a:lvl9pPr>
          </a:lstStyle>
          <a:p>
            <a:r>
              <a:t>xx%</a:t>
            </a:r>
          </a:p>
        </p:txBody>
      </p:sp>
      <p:sp>
        <p:nvSpPr>
          <p:cNvPr id="60" name="Google Shape;60;p11"/>
          <p:cNvSpPr txBox="1">
            <a:spLocks noGrp="1"/>
          </p:cNvSpPr>
          <p:nvPr>
            <p:ph type="subTitle" idx="1"/>
          </p:nvPr>
        </p:nvSpPr>
        <p:spPr>
          <a:xfrm>
            <a:off x="3670825" y="2683350"/>
            <a:ext cx="4438800" cy="10155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 name="Google Shape;61;p11"/>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tamaran"/>
              <a:buNone/>
              <a:defRPr sz="3000" b="1">
                <a:solidFill>
                  <a:schemeClr val="dk1"/>
                </a:solidFill>
                <a:latin typeface="Catamaran"/>
                <a:ea typeface="Catamaran"/>
                <a:cs typeface="Catamaran"/>
                <a:sym typeface="Catamaran"/>
              </a:defRPr>
            </a:lvl1pPr>
            <a:lvl2pPr lvl="1"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2pPr>
            <a:lvl3pPr lvl="2"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3pPr>
            <a:lvl4pPr lvl="3"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4pPr>
            <a:lvl5pPr lvl="4"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5pPr>
            <a:lvl6pPr lvl="5"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6pPr>
            <a:lvl7pPr lvl="6"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7pPr>
            <a:lvl8pPr lvl="7"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8pPr>
            <a:lvl9pPr lvl="8"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1pPr>
            <a:lvl2pPr marL="914400" lvl="1"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2pPr>
            <a:lvl3pPr marL="1371600" lvl="2"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3pPr>
            <a:lvl4pPr marL="1828800" lvl="3"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4pPr>
            <a:lvl5pPr marL="2286000" lvl="4"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5pPr>
            <a:lvl6pPr marL="2743200" lvl="5"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6pPr>
            <a:lvl7pPr marL="3200400" lvl="6"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7pPr>
            <a:lvl8pPr marL="3657600" lvl="7"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8pPr>
            <a:lvl9pPr marL="4114800" lvl="8"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4" r:id="rId13"/>
    <p:sldLayoutId id="2147483665" r:id="rId14"/>
    <p:sldLayoutId id="2147483666" r:id="rId15"/>
    <p:sldLayoutId id="2147483668" r:id="rId16"/>
    <p:sldLayoutId id="214748366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http://www.kiggle.com/"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slide" Target="slide2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5.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5.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5.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www.kaggle.com/datasets/tawsifurrahman/tuberculosis-tb-chest-xray-dataset" TargetMode="External"/><Relationship Id="rId3" Type="http://schemas.openxmlformats.org/officeDocument/2006/relationships/hyperlink" Target="https://www.sciencedirect.com/science/article/abs/pii/S1361841520301614?via%3Dihub" TargetMode="External"/><Relationship Id="rId7" Type="http://schemas.openxmlformats.org/officeDocument/2006/relationships/hyperlink" Target="https://www.kaggle.com/datasets/paultimothymooney/chest-xray-pneumonia"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https://pubmed.ncbi.nlm.nih.gov/33918748/" TargetMode="External"/><Relationship Id="rId5" Type="http://schemas.openxmlformats.org/officeDocument/2006/relationships/hyperlink" Target="https://ieeexplore.ieee.org/document/9463662" TargetMode="External"/><Relationship Id="rId4" Type="http://schemas.openxmlformats.org/officeDocument/2006/relationships/hyperlink" Target="https://onlinelibrary.wiley.com/doi/abs/10.1002/ima.22445" TargetMode="External"/><Relationship Id="rId9" Type="http://schemas.openxmlformats.org/officeDocument/2006/relationships/hyperlink" Target="https://www.kaggle.com/datasets/preetviradiya/covid19-radiography-data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2" name="Picture 1" descr="A logo of a university of engineering and technology&#10;&#10;Description automatically generated">
            <a:extLst>
              <a:ext uri="{FF2B5EF4-FFF2-40B4-BE49-F238E27FC236}">
                <a16:creationId xmlns:a16="http://schemas.microsoft.com/office/drawing/2014/main" id="{324DE8E3-E591-FEA1-CCD0-C28B15981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292" y="234694"/>
            <a:ext cx="1205486" cy="1205486"/>
          </a:xfrm>
          <a:prstGeom prst="rect">
            <a:avLst/>
          </a:prstGeom>
        </p:spPr>
      </p:pic>
      <p:sp>
        <p:nvSpPr>
          <p:cNvPr id="169" name="Google Shape;169;p27"/>
          <p:cNvSpPr/>
          <p:nvPr/>
        </p:nvSpPr>
        <p:spPr>
          <a:xfrm>
            <a:off x="827700" y="-1680725"/>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906575" y="3226925"/>
            <a:ext cx="2414100" cy="24138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3488099" y="1234975"/>
            <a:ext cx="5131655" cy="218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latin typeface="Archivo Medium" panose="020B0604020202020204" charset="0"/>
                <a:cs typeface="Archivo Medium" panose="020B0604020202020204" charset="0"/>
              </a:rPr>
              <a:t>Automated Radiology Report Generation on Chest X-ray</a:t>
            </a:r>
            <a:endParaRPr dirty="0">
              <a:solidFill>
                <a:schemeClr val="accent3"/>
              </a:solidFill>
              <a:latin typeface="Archivo Medium" panose="020B0604020202020204" charset="0"/>
              <a:cs typeface="Archivo Medium" panose="020B0604020202020204" charset="0"/>
            </a:endParaRPr>
          </a:p>
        </p:txBody>
      </p:sp>
      <p:sp>
        <p:nvSpPr>
          <p:cNvPr id="172" name="Google Shape;172;p27"/>
          <p:cNvSpPr txBox="1">
            <a:spLocks noGrp="1"/>
          </p:cNvSpPr>
          <p:nvPr>
            <p:ph type="subTitle" idx="1"/>
          </p:nvPr>
        </p:nvSpPr>
        <p:spPr>
          <a:xfrm>
            <a:off x="3323920" y="3431449"/>
            <a:ext cx="4746836" cy="10606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Supervisor Name: Dr. Bushra Naz</a:t>
            </a:r>
          </a:p>
          <a:p>
            <a:pPr marL="0" lvl="0" indent="0" algn="l" rtl="0">
              <a:spcBef>
                <a:spcPts val="0"/>
              </a:spcBef>
              <a:spcAft>
                <a:spcPts val="0"/>
              </a:spcAft>
              <a:buNone/>
            </a:pPr>
            <a:r>
              <a:rPr lang="en-US" dirty="0"/>
              <a:t>Group members: </a:t>
            </a:r>
            <a:r>
              <a:rPr lang="en-US" sz="1400" dirty="0"/>
              <a:t>20CS059(GL), 20CS053, 20CS079</a:t>
            </a:r>
          </a:p>
          <a:p>
            <a:pPr marL="0" lvl="0" indent="0" algn="l" rtl="0">
              <a:spcBef>
                <a:spcPts val="0"/>
              </a:spcBef>
              <a:spcAft>
                <a:spcPts val="0"/>
              </a:spcAft>
              <a:buNone/>
            </a:pPr>
            <a:r>
              <a:rPr lang="en-US" dirty="0"/>
              <a:t>Department of computer systems engineering, MUET Jamshoro</a:t>
            </a:r>
          </a:p>
        </p:txBody>
      </p:sp>
      <p:pic>
        <p:nvPicPr>
          <p:cNvPr id="173" name="Google Shape;173;p27"/>
          <p:cNvPicPr preferRelativeResize="0"/>
          <p:nvPr/>
        </p:nvPicPr>
        <p:blipFill rotWithShape="1">
          <a:blip r:embed="rId4">
            <a:alphaModFix/>
          </a:blip>
          <a:srcRect l="35875" r="32691" b="15261"/>
          <a:stretch/>
        </p:blipFill>
        <p:spPr>
          <a:xfrm>
            <a:off x="757326" y="837437"/>
            <a:ext cx="2287550" cy="3468625"/>
          </a:xfrm>
          <a:prstGeom prst="rect">
            <a:avLst/>
          </a:prstGeom>
          <a:noFill/>
          <a:ln>
            <a:noFill/>
          </a:ln>
          <a:effectLst>
            <a:outerShdw blurRad="85725" dist="47625" dir="3180000" algn="bl" rotWithShape="0">
              <a:schemeClr val="dk1">
                <a:alpha val="9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9" name="Title 8">
            <a:extLst>
              <a:ext uri="{FF2B5EF4-FFF2-40B4-BE49-F238E27FC236}">
                <a16:creationId xmlns:a16="http://schemas.microsoft.com/office/drawing/2014/main" id="{6000A3EE-F03C-95FC-7854-9BA06B61EDB4}"/>
              </a:ext>
            </a:extLst>
          </p:cNvPr>
          <p:cNvSpPr>
            <a:spLocks noGrp="1"/>
          </p:cNvSpPr>
          <p:nvPr>
            <p:ph type="title" idx="2"/>
          </p:nvPr>
        </p:nvSpPr>
        <p:spPr>
          <a:xfrm>
            <a:off x="1143054" y="404074"/>
            <a:ext cx="7486595" cy="665700"/>
          </a:xfrm>
        </p:spPr>
        <p:txBody>
          <a:bodyPr/>
          <a:lstStyle/>
          <a:p>
            <a:r>
              <a:rPr lang="en-US" sz="2400" dirty="0">
                <a:latin typeface="Archivo Medium" panose="020B0604020202020204" charset="0"/>
                <a:cs typeface="Archivo Medium" panose="020B0604020202020204" charset="0"/>
              </a:rPr>
              <a:t>06. Mapping of project with SDGs &amp; CEP</a:t>
            </a:r>
          </a:p>
        </p:txBody>
      </p:sp>
      <p:pic>
        <p:nvPicPr>
          <p:cNvPr id="14" name="Picture 2" descr="SDG 9 | The University of Auckland SDG Keywords Mapping">
            <a:extLst>
              <a:ext uri="{FF2B5EF4-FFF2-40B4-BE49-F238E27FC236}">
                <a16:creationId xmlns:a16="http://schemas.microsoft.com/office/drawing/2014/main" id="{ED3DF190-0D27-4B35-426B-BA86F4812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726" y="1839364"/>
            <a:ext cx="1431250" cy="14312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6" name="Picture 12" descr="SDG Africa Network">
            <a:extLst>
              <a:ext uri="{FF2B5EF4-FFF2-40B4-BE49-F238E27FC236}">
                <a16:creationId xmlns:a16="http://schemas.microsoft.com/office/drawing/2014/main" id="{56B85880-B3C8-2792-4EB2-44CA34CD7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5221" y="1782124"/>
            <a:ext cx="1450483" cy="145048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7" name="Picture 14" descr="SDG 3 Indicators- 2017 Updates - SDG resources - Medium">
            <a:extLst>
              <a:ext uri="{FF2B5EF4-FFF2-40B4-BE49-F238E27FC236}">
                <a16:creationId xmlns:a16="http://schemas.microsoft.com/office/drawing/2014/main" id="{3EB64D99-B1DB-A50D-0E25-1BBA0DEB7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231" y="1839364"/>
            <a:ext cx="1431250" cy="14312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5F1F0C7-7927-CC73-5476-CFE2A2102AD2}"/>
            </a:ext>
          </a:extLst>
        </p:cNvPr>
        <p:cNvGrpSpPr/>
        <p:nvPr/>
      </p:nvGrpSpPr>
      <p:grpSpPr>
        <a:xfrm>
          <a:off x="0" y="0"/>
          <a:ext cx="0" cy="0"/>
          <a:chOff x="0" y="0"/>
          <a:chExt cx="0" cy="0"/>
        </a:xfrm>
      </p:grpSpPr>
      <p:pic>
        <p:nvPicPr>
          <p:cNvPr id="3" name="Picture 2" descr="A diagram of a software development process&#10;&#10;Description automatically generated">
            <a:extLst>
              <a:ext uri="{FF2B5EF4-FFF2-40B4-BE49-F238E27FC236}">
                <a16:creationId xmlns:a16="http://schemas.microsoft.com/office/drawing/2014/main" id="{8B051C8E-086C-A7E5-388B-0340F0450CA2}"/>
              </a:ext>
            </a:extLst>
          </p:cNvPr>
          <p:cNvPicPr>
            <a:picLocks noChangeAspect="1"/>
          </p:cNvPicPr>
          <p:nvPr/>
        </p:nvPicPr>
        <p:blipFill rotWithShape="1">
          <a:blip r:embed="rId3"/>
          <a:srcRect l="16783" t="17208" r="13685" b="16123"/>
          <a:stretch/>
        </p:blipFill>
        <p:spPr>
          <a:xfrm>
            <a:off x="1450182" y="867850"/>
            <a:ext cx="6357938" cy="3429000"/>
          </a:xfrm>
          <a:prstGeom prst="rect">
            <a:avLst/>
          </a:prstGeom>
        </p:spPr>
      </p:pic>
      <p:sp>
        <p:nvSpPr>
          <p:cNvPr id="6" name="Title 8">
            <a:extLst>
              <a:ext uri="{FF2B5EF4-FFF2-40B4-BE49-F238E27FC236}">
                <a16:creationId xmlns:a16="http://schemas.microsoft.com/office/drawing/2014/main" id="{0F0E17ED-C076-7D04-F563-8C50487A8B18}"/>
              </a:ext>
            </a:extLst>
          </p:cNvPr>
          <p:cNvSpPr txBox="1">
            <a:spLocks/>
          </p:cNvSpPr>
          <p:nvPr/>
        </p:nvSpPr>
        <p:spPr>
          <a:xfrm>
            <a:off x="980216" y="123568"/>
            <a:ext cx="7486595" cy="665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tamaran"/>
              <a:buNone/>
              <a:defRPr sz="35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US" sz="3200" dirty="0">
                <a:latin typeface="Archivo Medium" panose="020B0604020202020204" charset="0"/>
                <a:cs typeface="Archivo Medium" panose="020B0604020202020204" charset="0"/>
              </a:rPr>
              <a:t>07. Methodology</a:t>
            </a:r>
          </a:p>
        </p:txBody>
      </p:sp>
    </p:spTree>
    <p:extLst>
      <p:ext uri="{BB962C8B-B14F-4D97-AF65-F5344CB8AC3E}">
        <p14:creationId xmlns:p14="http://schemas.microsoft.com/office/powerpoint/2010/main" val="2266542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u="sng" dirty="0">
                <a:solidFill>
                  <a:schemeClr val="dk1"/>
                </a:solidFill>
                <a:latin typeface="Archivo Medium"/>
                <a:ea typeface="Archivo Medium"/>
                <a:cs typeface="Archivo Medium"/>
                <a:sym typeface="Archivo Medium"/>
              </a:rPr>
              <a:t>08. Tools &amp; Technologies</a:t>
            </a:r>
          </a:p>
        </p:txBody>
      </p:sp>
      <p:sp>
        <p:nvSpPr>
          <p:cNvPr id="274" name="Google Shape;274;p36"/>
          <p:cNvSpPr txBox="1">
            <a:spLocks noGrp="1"/>
          </p:cNvSpPr>
          <p:nvPr>
            <p:ph type="subTitle" idx="1"/>
          </p:nvPr>
        </p:nvSpPr>
        <p:spPr>
          <a:xfrm>
            <a:off x="1665915" y="3203205"/>
            <a:ext cx="3572325" cy="12125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Python</a:t>
            </a:r>
          </a:p>
          <a:p>
            <a:pPr marL="171450" lvl="0" indent="-171450" algn="l" rtl="0">
              <a:spcBef>
                <a:spcPts val="0"/>
              </a:spcBef>
              <a:spcAft>
                <a:spcPts val="0"/>
              </a:spcAft>
              <a:buFont typeface="Arial" panose="020B0604020202020204" pitchFamily="34" charset="0"/>
              <a:buChar char="•"/>
            </a:pPr>
            <a:r>
              <a:rPr lang="en-US" dirty="0"/>
              <a:t>Deep Learning (CNN)</a:t>
            </a:r>
          </a:p>
          <a:p>
            <a:pPr marL="171450" lvl="0" indent="-171450" algn="l" rtl="0">
              <a:spcBef>
                <a:spcPts val="0"/>
              </a:spcBef>
              <a:spcAft>
                <a:spcPts val="0"/>
              </a:spcAft>
              <a:buFont typeface="Arial" panose="020B0604020202020204" pitchFamily="34" charset="0"/>
              <a:buChar char="•"/>
            </a:pPr>
            <a:r>
              <a:rPr lang="en-US" dirty="0"/>
              <a:t>GPT-4o API</a:t>
            </a:r>
          </a:p>
          <a:p>
            <a:pPr marL="171450" lvl="0" indent="-171450" algn="l" rtl="0">
              <a:spcBef>
                <a:spcPts val="0"/>
              </a:spcBef>
              <a:spcAft>
                <a:spcPts val="0"/>
              </a:spcAft>
              <a:buFont typeface="Arial" panose="020B0604020202020204" pitchFamily="34" charset="0"/>
              <a:buChar char="•"/>
            </a:pPr>
            <a:r>
              <a:rPr lang="en-US" dirty="0" err="1"/>
              <a:t>Gradio</a:t>
            </a:r>
            <a:endParaRPr lang="en-US" dirty="0"/>
          </a:p>
          <a:p>
            <a:pPr marL="0" lvl="0" indent="0" algn="l" rtl="0">
              <a:spcBef>
                <a:spcPts val="0"/>
              </a:spcBef>
              <a:spcAft>
                <a:spcPts val="0"/>
              </a:spcAft>
              <a:buNone/>
            </a:pPr>
            <a:endParaRPr lang="en-US" dirty="0"/>
          </a:p>
        </p:txBody>
      </p:sp>
      <p:sp>
        <p:nvSpPr>
          <p:cNvPr id="275" name="Google Shape;275;p36"/>
          <p:cNvSpPr txBox="1">
            <a:spLocks noGrp="1"/>
          </p:cNvSpPr>
          <p:nvPr>
            <p:ph type="subTitle" idx="2"/>
          </p:nvPr>
        </p:nvSpPr>
        <p:spPr>
          <a:xfrm>
            <a:off x="1665915" y="1634084"/>
            <a:ext cx="4182975" cy="131255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err="1"/>
              <a:t>Jupyter</a:t>
            </a:r>
            <a:r>
              <a:rPr lang="en-US" dirty="0"/>
              <a:t> Notebook</a:t>
            </a:r>
          </a:p>
          <a:p>
            <a:pPr marL="171450" lvl="0" indent="-171450" algn="l" rtl="0">
              <a:spcBef>
                <a:spcPts val="0"/>
              </a:spcBef>
              <a:spcAft>
                <a:spcPts val="0"/>
              </a:spcAft>
              <a:buFont typeface="Arial" panose="020B0604020202020204" pitchFamily="34" charset="0"/>
              <a:buChar char="•"/>
            </a:pPr>
            <a:r>
              <a:rPr lang="en-US" dirty="0"/>
              <a:t>Dataset from Kaggle related to our project.</a:t>
            </a:r>
          </a:p>
          <a:p>
            <a:pPr marL="171450" lvl="0" indent="-171450" algn="l" rtl="0">
              <a:spcBef>
                <a:spcPts val="0"/>
              </a:spcBef>
              <a:spcAft>
                <a:spcPts val="0"/>
              </a:spcAft>
              <a:buFont typeface="Arial" panose="020B0604020202020204" pitchFamily="34" charset="0"/>
              <a:buChar char="•"/>
            </a:pPr>
            <a:r>
              <a:rPr lang="en-US" dirty="0"/>
              <a:t>NVIDIA </a:t>
            </a:r>
            <a:r>
              <a:rPr lang="en-US" dirty="0" err="1"/>
              <a:t>Quardo</a:t>
            </a:r>
            <a:r>
              <a:rPr lang="en-US" dirty="0"/>
              <a:t> P200 GPU</a:t>
            </a:r>
          </a:p>
        </p:txBody>
      </p:sp>
      <p:sp>
        <p:nvSpPr>
          <p:cNvPr id="278" name="Google Shape;278;p36"/>
          <p:cNvSpPr txBox="1">
            <a:spLocks noGrp="1"/>
          </p:cNvSpPr>
          <p:nvPr>
            <p:ph type="subTitle" idx="7"/>
          </p:nvPr>
        </p:nvSpPr>
        <p:spPr>
          <a:xfrm>
            <a:off x="720000" y="2904694"/>
            <a:ext cx="2250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chivo Medium" panose="020B0604020202020204" charset="0"/>
                <a:cs typeface="Archivo Medium" panose="020B0604020202020204" charset="0"/>
              </a:rPr>
              <a:t>Technologies:</a:t>
            </a:r>
            <a:endParaRPr dirty="0">
              <a:latin typeface="Archivo Medium" panose="020B0604020202020204" charset="0"/>
              <a:cs typeface="Archivo Medium" panose="020B0604020202020204" charset="0"/>
            </a:endParaRPr>
          </a:p>
        </p:txBody>
      </p:sp>
      <p:sp>
        <p:nvSpPr>
          <p:cNvPr id="279" name="Google Shape;279;p36"/>
          <p:cNvSpPr txBox="1">
            <a:spLocks noGrp="1"/>
          </p:cNvSpPr>
          <p:nvPr>
            <p:ph type="subTitle" idx="8"/>
          </p:nvPr>
        </p:nvSpPr>
        <p:spPr>
          <a:xfrm>
            <a:off x="660488" y="1403589"/>
            <a:ext cx="2250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chivo Medium" panose="020B0604020202020204" charset="0"/>
                <a:cs typeface="Archivo Medium" panose="020B0604020202020204" charset="0"/>
              </a:rPr>
              <a:t>Tools:</a:t>
            </a:r>
            <a:endParaRPr dirty="0">
              <a:latin typeface="Archivo Medium" panose="020B0604020202020204" charset="0"/>
              <a:cs typeface="Archivo Medium" panose="020B0604020202020204" charset="0"/>
            </a:endParaRPr>
          </a:p>
        </p:txBody>
      </p:sp>
      <p:pic>
        <p:nvPicPr>
          <p:cNvPr id="19" name="Picture 2" descr="Jupyter Notebook Logo, HD Png Download - kindpng">
            <a:extLst>
              <a:ext uri="{FF2B5EF4-FFF2-40B4-BE49-F238E27FC236}">
                <a16:creationId xmlns:a16="http://schemas.microsoft.com/office/drawing/2014/main" id="{956759B3-FB4B-B16B-F1A4-5254EFDD64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98305" y="1886630"/>
            <a:ext cx="1254000" cy="97812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Why TensorFlow">
            <a:extLst>
              <a:ext uri="{FF2B5EF4-FFF2-40B4-BE49-F238E27FC236}">
                <a16:creationId xmlns:a16="http://schemas.microsoft.com/office/drawing/2014/main" id="{BB62E8DB-A7B4-CA6C-7AA5-D08465C52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767" y="3177134"/>
            <a:ext cx="1588245" cy="893387"/>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C2FC66-4909-F21C-77D6-5D484900ECC7}"/>
              </a:ext>
            </a:extLst>
          </p:cNvPr>
          <p:cNvPicPr>
            <a:picLocks noChangeAspect="1"/>
          </p:cNvPicPr>
          <p:nvPr/>
        </p:nvPicPr>
        <p:blipFill>
          <a:blip r:embed="rId5"/>
          <a:stretch>
            <a:fillRect/>
          </a:stretch>
        </p:blipFill>
        <p:spPr>
          <a:xfrm>
            <a:off x="6989197" y="3113304"/>
            <a:ext cx="1275308" cy="957217"/>
          </a:xfrm>
          <a:prstGeom prst="rect">
            <a:avLst/>
          </a:prstGeom>
          <a:ln w="57150">
            <a:solidFill>
              <a:schemeClr val="tx1"/>
            </a:solidFill>
          </a:ln>
        </p:spPr>
      </p:pic>
      <p:pic>
        <p:nvPicPr>
          <p:cNvPr id="7" name="Picture 6">
            <a:extLst>
              <a:ext uri="{FF2B5EF4-FFF2-40B4-BE49-F238E27FC236}">
                <a16:creationId xmlns:a16="http://schemas.microsoft.com/office/drawing/2014/main" id="{9DE07886-4398-A3A7-9855-9C03CB3436CC}"/>
              </a:ext>
            </a:extLst>
          </p:cNvPr>
          <p:cNvPicPr>
            <a:picLocks noChangeAspect="1"/>
          </p:cNvPicPr>
          <p:nvPr/>
        </p:nvPicPr>
        <p:blipFill>
          <a:blip r:embed="rId6"/>
          <a:stretch>
            <a:fillRect/>
          </a:stretch>
        </p:blipFill>
        <p:spPr>
          <a:xfrm>
            <a:off x="6643012" y="1886630"/>
            <a:ext cx="1470082" cy="945053"/>
          </a:xfrm>
          <a:prstGeom prst="rect">
            <a:avLst/>
          </a:prstGeom>
          <a:ln w="5715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4A68F9F-194F-CA35-125C-DB468D34C55E}"/>
            </a:ext>
          </a:extLst>
        </p:cNvPr>
        <p:cNvGrpSpPr/>
        <p:nvPr/>
      </p:nvGrpSpPr>
      <p:grpSpPr>
        <a:xfrm>
          <a:off x="0" y="0"/>
          <a:ext cx="0" cy="0"/>
          <a:chOff x="0" y="0"/>
          <a:chExt cx="0" cy="0"/>
        </a:xfrm>
      </p:grpSpPr>
      <p:sp>
        <p:nvSpPr>
          <p:cNvPr id="290" name="Google Shape;290;p37">
            <a:extLst>
              <a:ext uri="{FF2B5EF4-FFF2-40B4-BE49-F238E27FC236}">
                <a16:creationId xmlns:a16="http://schemas.microsoft.com/office/drawing/2014/main" id="{C5BE03B7-B3C5-BA3D-953B-916D0D09492F}"/>
              </a:ext>
            </a:extLst>
          </p:cNvPr>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itle 8">
            <a:extLst>
              <a:ext uri="{FF2B5EF4-FFF2-40B4-BE49-F238E27FC236}">
                <a16:creationId xmlns:a16="http://schemas.microsoft.com/office/drawing/2014/main" id="{51E8605F-0C47-C15C-0573-85C2B73C4F1A}"/>
              </a:ext>
            </a:extLst>
          </p:cNvPr>
          <p:cNvSpPr>
            <a:spLocks noGrp="1"/>
          </p:cNvSpPr>
          <p:nvPr>
            <p:ph type="title" idx="2"/>
          </p:nvPr>
        </p:nvSpPr>
        <p:spPr>
          <a:xfrm>
            <a:off x="1143054" y="404074"/>
            <a:ext cx="7486595" cy="665700"/>
          </a:xfrm>
        </p:spPr>
        <p:txBody>
          <a:bodyPr/>
          <a:lstStyle/>
          <a:p>
            <a:pPr>
              <a:buSzPct val="120000"/>
            </a:pPr>
            <a:r>
              <a:rPr lang="en-US" sz="2800" dirty="0">
                <a:latin typeface="Archivo Medium" panose="020B0604020202020204" charset="0"/>
                <a:cs typeface="Archivo Medium" panose="020B0604020202020204" charset="0"/>
              </a:rPr>
              <a:t>Dataset Description </a:t>
            </a:r>
          </a:p>
        </p:txBody>
      </p:sp>
      <p:sp>
        <p:nvSpPr>
          <p:cNvPr id="8" name="TextBox 7">
            <a:extLst>
              <a:ext uri="{FF2B5EF4-FFF2-40B4-BE49-F238E27FC236}">
                <a16:creationId xmlns:a16="http://schemas.microsoft.com/office/drawing/2014/main" id="{13662C62-F925-AD50-CF33-AF7C6714F729}"/>
              </a:ext>
            </a:extLst>
          </p:cNvPr>
          <p:cNvSpPr txBox="1"/>
          <p:nvPr/>
        </p:nvSpPr>
        <p:spPr>
          <a:xfrm>
            <a:off x="1349200" y="1266486"/>
            <a:ext cx="5987431" cy="738664"/>
          </a:xfrm>
          <a:prstGeom prst="rect">
            <a:avLst/>
          </a:prstGeom>
          <a:noFill/>
        </p:spPr>
        <p:txBody>
          <a:bodyPr wrap="square" rtlCol="0">
            <a:spAutoFit/>
          </a:bodyPr>
          <a:lstStyle/>
          <a:p>
            <a:r>
              <a:rPr lang="en-US" dirty="0">
                <a:latin typeface="Archivo Medium" panose="020B0604020202020204" charset="0"/>
                <a:cs typeface="Archivo Medium" panose="020B0604020202020204" charset="0"/>
              </a:rPr>
              <a:t>The dataset which is used in this project is taken from </a:t>
            </a:r>
            <a:r>
              <a:rPr lang="en-US" dirty="0">
                <a:latin typeface="Archivo Medium" panose="020B0604020202020204" charset="0"/>
                <a:cs typeface="Archivo Medium" panose="020B0604020202020204" charset="0"/>
                <a:hlinkClick r:id="rId3">
                  <a:extLst>
                    <a:ext uri="{A12FA001-AC4F-418D-AE19-62706E023703}">
                      <ahyp:hlinkClr xmlns:ahyp="http://schemas.microsoft.com/office/drawing/2018/hyperlinkcolor" val="tx"/>
                    </a:ext>
                  </a:extLst>
                </a:hlinkClick>
              </a:rPr>
              <a:t>www.kaggle.com</a:t>
            </a:r>
            <a:r>
              <a:rPr lang="en-US" dirty="0">
                <a:latin typeface="Archivo Medium" panose="020B0604020202020204" charset="0"/>
                <a:cs typeface="Archivo Medium" panose="020B0604020202020204" charset="0"/>
              </a:rPr>
              <a:t> website which provide a collaborative environment for data scientist to find and publish datasets.</a:t>
            </a:r>
          </a:p>
        </p:txBody>
      </p:sp>
      <p:graphicFrame>
        <p:nvGraphicFramePr>
          <p:cNvPr id="10" name="Table 9">
            <a:extLst>
              <a:ext uri="{FF2B5EF4-FFF2-40B4-BE49-F238E27FC236}">
                <a16:creationId xmlns:a16="http://schemas.microsoft.com/office/drawing/2014/main" id="{18D538E2-0283-7E71-BE49-44F6B41D0A24}"/>
              </a:ext>
            </a:extLst>
          </p:cNvPr>
          <p:cNvGraphicFramePr>
            <a:graphicFrameLocks noGrp="1"/>
          </p:cNvGraphicFramePr>
          <p:nvPr>
            <p:extLst>
              <p:ext uri="{D42A27DB-BD31-4B8C-83A1-F6EECF244321}">
                <p14:modId xmlns:p14="http://schemas.microsoft.com/office/powerpoint/2010/main" val="2748810405"/>
              </p:ext>
            </p:extLst>
          </p:nvPr>
        </p:nvGraphicFramePr>
        <p:xfrm>
          <a:off x="1383021" y="2082080"/>
          <a:ext cx="6096000" cy="1595120"/>
        </p:xfrm>
        <a:graphic>
          <a:graphicData uri="http://schemas.openxmlformats.org/drawingml/2006/table">
            <a:tbl>
              <a:tblPr firstRow="1" bandRow="1">
                <a:tableStyleId>{72833802-FEF1-4C79-8D5D-14CF1EAF98D9}</a:tableStyleId>
              </a:tblPr>
              <a:tblGrid>
                <a:gridCol w="2032000">
                  <a:extLst>
                    <a:ext uri="{9D8B030D-6E8A-4147-A177-3AD203B41FA5}">
                      <a16:colId xmlns:a16="http://schemas.microsoft.com/office/drawing/2014/main" val="4100243881"/>
                    </a:ext>
                  </a:extLst>
                </a:gridCol>
                <a:gridCol w="2032000">
                  <a:extLst>
                    <a:ext uri="{9D8B030D-6E8A-4147-A177-3AD203B41FA5}">
                      <a16:colId xmlns:a16="http://schemas.microsoft.com/office/drawing/2014/main" val="1326238157"/>
                    </a:ext>
                  </a:extLst>
                </a:gridCol>
                <a:gridCol w="2032000">
                  <a:extLst>
                    <a:ext uri="{9D8B030D-6E8A-4147-A177-3AD203B41FA5}">
                      <a16:colId xmlns:a16="http://schemas.microsoft.com/office/drawing/2014/main" val="365366364"/>
                    </a:ext>
                  </a:extLst>
                </a:gridCol>
              </a:tblGrid>
              <a:tr h="370840">
                <a:tc>
                  <a:txBody>
                    <a:bodyPr/>
                    <a:lstStyle/>
                    <a:p>
                      <a:pPr algn="ctr"/>
                      <a:r>
                        <a:rPr lang="en-US" sz="1100" b="1" dirty="0">
                          <a:solidFill>
                            <a:schemeClr val="bg1"/>
                          </a:solidFill>
                          <a:latin typeface="Archivo Medium" panose="020B0604020202020204" charset="0"/>
                          <a:cs typeface="Archivo Medium" panose="020B0604020202020204" charset="0"/>
                        </a:rPr>
                        <a:t>Class</a:t>
                      </a:r>
                    </a:p>
                  </a:txBody>
                  <a:tcPr/>
                </a:tc>
                <a:tc>
                  <a:txBody>
                    <a:bodyPr/>
                    <a:lstStyle/>
                    <a:p>
                      <a:pPr algn="ctr"/>
                      <a:r>
                        <a:rPr lang="en-US" sz="1100" b="1" dirty="0">
                          <a:solidFill>
                            <a:schemeClr val="bg1"/>
                          </a:solidFill>
                          <a:latin typeface="Archivo Medium" panose="020B0604020202020204" charset="0"/>
                          <a:cs typeface="Archivo Medium" panose="020B0604020202020204" charset="0"/>
                        </a:rPr>
                        <a:t>Number of Images</a:t>
                      </a:r>
                    </a:p>
                  </a:txBody>
                  <a:tcPr>
                    <a:lnB w="12700" cap="flat" cmpd="sng" algn="ctr">
                      <a:solidFill>
                        <a:schemeClr val="tx1"/>
                      </a:solidFill>
                      <a:prstDash val="solid"/>
                      <a:round/>
                      <a:headEnd type="none" w="med" len="med"/>
                      <a:tailEnd type="none" w="med" len="med"/>
                    </a:lnB>
                  </a:tcPr>
                </a:tc>
                <a:tc>
                  <a:txBody>
                    <a:bodyPr/>
                    <a:lstStyle/>
                    <a:p>
                      <a:pPr algn="ctr"/>
                      <a:r>
                        <a:rPr lang="en-US" sz="1100" b="1" dirty="0">
                          <a:solidFill>
                            <a:schemeClr val="bg1"/>
                          </a:solidFill>
                          <a:latin typeface="Archivo Medium" panose="020B0604020202020204" charset="0"/>
                          <a:cs typeface="Archivo Medium" panose="020B0604020202020204" charset="0"/>
                        </a:rPr>
                        <a:t>Labels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7366871"/>
                  </a:ext>
                </a:extLst>
              </a:tr>
              <a:tr h="370840">
                <a:tc>
                  <a:txBody>
                    <a:bodyPr/>
                    <a:lstStyle/>
                    <a:p>
                      <a:pPr algn="ctr"/>
                      <a:r>
                        <a:rPr kumimoji="0" lang="en-US" sz="1100" b="0" u="none" strike="noStrike" kern="0" cap="none" spc="0" normalizeH="0" baseline="0" noProof="0" dirty="0">
                          <a:ln>
                            <a:noFill/>
                          </a:ln>
                          <a:solidFill>
                            <a:srgbClr val="000000"/>
                          </a:solidFill>
                          <a:effectLst/>
                          <a:uLnTx/>
                          <a:uFillTx/>
                          <a:latin typeface="Archivo Medium" panose="020B0604020202020204" charset="0"/>
                          <a:cs typeface="Archivo Medium" panose="020B0604020202020204" charset="0"/>
                          <a:sym typeface="Arial"/>
                        </a:rPr>
                        <a:t> Pneumonia </a:t>
                      </a:r>
                      <a:r>
                        <a:rPr kumimoji="0" lang="en-US" sz="1100" b="0" u="none" strike="noStrike" kern="0" cap="none" spc="0" normalizeH="0" baseline="0" noProof="0" dirty="0">
                          <a:ln>
                            <a:noFill/>
                          </a:ln>
                          <a:solidFill>
                            <a:srgbClr val="000000"/>
                          </a:solidFill>
                          <a:effectLst/>
                          <a:uLnTx/>
                          <a:uFillTx/>
                          <a:latin typeface="Archivo Medium" panose="020B0604020202020204" charset="0"/>
                          <a:cs typeface="Archivo Medium" panose="020B0604020202020204" charset="0"/>
                          <a:sym typeface="Arial"/>
                          <a:hlinkClick r:id="rId4" action="ppaction://hlinksldjump"/>
                        </a:rPr>
                        <a:t>[4]  </a:t>
                      </a:r>
                      <a:endParaRPr lang="en-US" sz="1100" dirty="0">
                        <a:solidFill>
                          <a:srgbClr val="000000"/>
                        </a:solidFill>
                        <a:latin typeface="Archivo Medium" panose="020B0604020202020204" charset="0"/>
                        <a:cs typeface="Archivo Medium" panose="020B060402020202020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100" dirty="0">
                          <a:solidFill>
                            <a:srgbClr val="000000"/>
                          </a:solidFill>
                          <a:latin typeface="Archivo Medium" panose="020B0604020202020204" charset="0"/>
                          <a:cs typeface="Archivo Medium" panose="020B0604020202020204" charset="0"/>
                        </a:rPr>
                        <a:t>5800+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rgbClr val="000000"/>
                          </a:solidFill>
                          <a:latin typeface="Archivo Medium" panose="020B0604020202020204" charset="0"/>
                          <a:cs typeface="Archivo Medium" panose="020B0604020202020204" charset="0"/>
                        </a:rPr>
                        <a:t> Normal</a:t>
                      </a:r>
                    </a:p>
                    <a:p>
                      <a:pPr algn="ctr"/>
                      <a:r>
                        <a:rPr lang="en-US" sz="1100" dirty="0">
                          <a:solidFill>
                            <a:srgbClr val="000000"/>
                          </a:solidFill>
                          <a:latin typeface="Archivo Medium" panose="020B0604020202020204" charset="0"/>
                          <a:cs typeface="Archivo Medium" panose="020B0604020202020204" charset="0"/>
                        </a:rPr>
                        <a:t>Pneumonia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661396"/>
                  </a:ext>
                </a:extLst>
              </a:tr>
              <a:tr h="370840">
                <a:tc>
                  <a:txBody>
                    <a:bodyPr/>
                    <a:lstStyle/>
                    <a:p>
                      <a:pPr algn="ctr"/>
                      <a:r>
                        <a:rPr kumimoji="0" lang="en-US" sz="1100" b="0" u="none" strike="noStrike" kern="0" cap="none" spc="0" normalizeH="0" baseline="0" noProof="0" dirty="0">
                          <a:ln>
                            <a:noFill/>
                          </a:ln>
                          <a:solidFill>
                            <a:srgbClr val="000000"/>
                          </a:solidFill>
                          <a:effectLst/>
                          <a:uLnTx/>
                          <a:uFillTx/>
                          <a:latin typeface="Archivo Medium" panose="020B0604020202020204" charset="0"/>
                          <a:cs typeface="Archivo Medium" panose="020B0604020202020204" charset="0"/>
                          <a:sym typeface="Arial"/>
                        </a:rPr>
                        <a:t>Tuberculosis</a:t>
                      </a:r>
                      <a:r>
                        <a:rPr kumimoji="0" lang="en-US" sz="1100" b="0" u="none" strike="noStrike" kern="0" cap="none" spc="0" normalizeH="0" baseline="0" noProof="0" dirty="0">
                          <a:ln>
                            <a:noFill/>
                          </a:ln>
                          <a:solidFill>
                            <a:srgbClr val="000000"/>
                          </a:solidFill>
                          <a:effectLst/>
                          <a:uLnTx/>
                          <a:uFillTx/>
                          <a:latin typeface="Archivo Medium" panose="020B0604020202020204" charset="0"/>
                          <a:cs typeface="Archivo Medium" panose="020B0604020202020204" charset="0"/>
                          <a:sym typeface="Arial"/>
                          <a:hlinkClick r:id="rId4" action="ppaction://hlinksldjump"/>
                        </a:rPr>
                        <a:t> [5]</a:t>
                      </a:r>
                      <a:endParaRPr lang="en-US" sz="1100" dirty="0">
                        <a:solidFill>
                          <a:srgbClr val="000000"/>
                        </a:solidFill>
                        <a:latin typeface="Archivo Medium" panose="020B0604020202020204" charset="0"/>
                        <a:cs typeface="Archivo Medium" panose="020B060402020202020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100" dirty="0">
                          <a:solidFill>
                            <a:srgbClr val="000000"/>
                          </a:solidFill>
                          <a:latin typeface="Archivo Medium" panose="020B0604020202020204" charset="0"/>
                          <a:cs typeface="Archivo Medium" panose="020B0604020202020204" charset="0"/>
                        </a:rPr>
                        <a:t>4100+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rgbClr val="000000"/>
                          </a:solidFill>
                          <a:latin typeface="Archivo Medium" panose="020B0604020202020204" charset="0"/>
                          <a:cs typeface="Archivo Medium" panose="020B0604020202020204" charset="0"/>
                        </a:rPr>
                        <a:t>Normal</a:t>
                      </a:r>
                    </a:p>
                    <a:p>
                      <a:pPr algn="ctr"/>
                      <a:r>
                        <a:rPr lang="en-US" sz="1100" dirty="0">
                          <a:solidFill>
                            <a:srgbClr val="000000"/>
                          </a:solidFill>
                          <a:latin typeface="Archivo Medium" panose="020B0604020202020204" charset="0"/>
                          <a:cs typeface="Archivo Medium" panose="020B0604020202020204" charset="0"/>
                        </a:rPr>
                        <a:t>Tuberculosis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976235"/>
                  </a:ext>
                </a:extLst>
              </a:tr>
              <a:tr h="370840">
                <a:tc>
                  <a:txBody>
                    <a:bodyPr/>
                    <a:lstStyle/>
                    <a:p>
                      <a:pPr algn="ctr"/>
                      <a:r>
                        <a:rPr lang="en-US" sz="1100" dirty="0">
                          <a:solidFill>
                            <a:srgbClr val="000000"/>
                          </a:solidFill>
                          <a:latin typeface="Archivo Medium" panose="020B0604020202020204" charset="0"/>
                          <a:cs typeface="Archivo Medium" panose="020B0604020202020204" charset="0"/>
                        </a:rPr>
                        <a:t>COVID </a:t>
                      </a:r>
                      <a:r>
                        <a:rPr lang="en-US" sz="1100" dirty="0">
                          <a:solidFill>
                            <a:srgbClr val="000000"/>
                          </a:solidFill>
                          <a:latin typeface="Archivo Medium" panose="020B0604020202020204" charset="0"/>
                          <a:cs typeface="Archivo Medium" panose="020B0604020202020204" charset="0"/>
                          <a:hlinkClick r:id="rId4" action="ppaction://hlinksldjump"/>
                        </a:rPr>
                        <a:t>[6]</a:t>
                      </a:r>
                      <a:endParaRPr lang="en-US" sz="1100" dirty="0">
                        <a:solidFill>
                          <a:srgbClr val="000000"/>
                        </a:solidFill>
                        <a:latin typeface="Archivo Medium" panose="020B0604020202020204" charset="0"/>
                        <a:cs typeface="Archivo Medium" panose="020B060402020202020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100" dirty="0">
                          <a:solidFill>
                            <a:srgbClr val="000000"/>
                          </a:solidFill>
                          <a:latin typeface="Archivo Medium" panose="020B0604020202020204" charset="0"/>
                          <a:cs typeface="Archivo Medium" panose="020B0604020202020204" charset="0"/>
                        </a:rPr>
                        <a:t>3600+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rgbClr val="000000"/>
                          </a:solidFill>
                          <a:latin typeface="Archivo Medium" panose="020B0604020202020204" charset="0"/>
                          <a:cs typeface="Archivo Medium" panose="020B0604020202020204" charset="0"/>
                        </a:rPr>
                        <a:t>Covid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08413"/>
                  </a:ext>
                </a:extLst>
              </a:tr>
            </a:tbl>
          </a:graphicData>
        </a:graphic>
      </p:graphicFrame>
      <p:sp>
        <p:nvSpPr>
          <p:cNvPr id="2" name="TextBox 1">
            <a:extLst>
              <a:ext uri="{FF2B5EF4-FFF2-40B4-BE49-F238E27FC236}">
                <a16:creationId xmlns:a16="http://schemas.microsoft.com/office/drawing/2014/main" id="{21195EB7-4202-2228-F9F4-45B6641B9E5B}"/>
              </a:ext>
            </a:extLst>
          </p:cNvPr>
          <p:cNvSpPr txBox="1"/>
          <p:nvPr/>
        </p:nvSpPr>
        <p:spPr>
          <a:xfrm>
            <a:off x="1383021" y="3754131"/>
            <a:ext cx="6511299" cy="1015663"/>
          </a:xfrm>
          <a:prstGeom prst="rect">
            <a:avLst/>
          </a:prstGeom>
          <a:noFill/>
        </p:spPr>
        <p:txBody>
          <a:bodyPr wrap="square" rtlCol="0">
            <a:spAutoFit/>
          </a:bodyPr>
          <a:lstStyle/>
          <a:p>
            <a:r>
              <a:rPr lang="en-US" sz="1200" dirty="0">
                <a:latin typeface="Archivo Medium" panose="020B0604020202020204" charset="0"/>
                <a:cs typeface="Archivo Medium" panose="020B0604020202020204" charset="0"/>
              </a:rPr>
              <a:t>We will combine these dataset for multiclass detection detecting overall four classes:</a:t>
            </a:r>
          </a:p>
          <a:p>
            <a:r>
              <a:rPr lang="en-US" sz="1200" dirty="0">
                <a:latin typeface="Archivo Medium" panose="020B0604020202020204" charset="0"/>
                <a:cs typeface="Archivo Medium" panose="020B0604020202020204" charset="0"/>
              </a:rPr>
              <a:t>0: Covid</a:t>
            </a:r>
          </a:p>
          <a:p>
            <a:r>
              <a:rPr lang="en-US" sz="1200" dirty="0">
                <a:latin typeface="Archivo Medium" panose="020B0604020202020204" charset="0"/>
                <a:cs typeface="Archivo Medium" panose="020B0604020202020204" charset="0"/>
              </a:rPr>
              <a:t>1: Normal</a:t>
            </a:r>
          </a:p>
          <a:p>
            <a:r>
              <a:rPr lang="en-US" sz="1200" dirty="0">
                <a:latin typeface="Archivo Medium" panose="020B0604020202020204" charset="0"/>
                <a:cs typeface="Archivo Medium" panose="020B0604020202020204" charset="0"/>
              </a:rPr>
              <a:t>2: Pneumonia</a:t>
            </a:r>
          </a:p>
          <a:p>
            <a:r>
              <a:rPr lang="en-US" sz="1200" dirty="0">
                <a:latin typeface="Archivo Medium" panose="020B0604020202020204" charset="0"/>
                <a:cs typeface="Archivo Medium" panose="020B0604020202020204" charset="0"/>
              </a:rPr>
              <a:t>3: Tuberculosis</a:t>
            </a:r>
          </a:p>
        </p:txBody>
      </p:sp>
    </p:spTree>
    <p:extLst>
      <p:ext uri="{BB962C8B-B14F-4D97-AF65-F5344CB8AC3E}">
        <p14:creationId xmlns:p14="http://schemas.microsoft.com/office/powerpoint/2010/main" val="304010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xfrm>
            <a:off x="721069" y="267993"/>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u="sng" dirty="0">
                <a:latin typeface="Archivo Medium"/>
                <a:ea typeface="Archivo Medium"/>
                <a:cs typeface="Archivo Medium"/>
                <a:sym typeface="Archivo Medium"/>
              </a:rPr>
              <a:t>9. Data Preprocessing</a:t>
            </a:r>
            <a:endParaRPr lang="en-US" sz="3200" u="sng" dirty="0">
              <a:solidFill>
                <a:schemeClr val="dk1"/>
              </a:solidFill>
              <a:latin typeface="Archivo Medium"/>
              <a:ea typeface="Archivo Medium"/>
              <a:cs typeface="Archivo Medium"/>
              <a:sym typeface="Archivo Medium"/>
            </a:endParaRPr>
          </a:p>
        </p:txBody>
      </p:sp>
      <p:pic>
        <p:nvPicPr>
          <p:cNvPr id="3" name="Picture 2">
            <a:extLst>
              <a:ext uri="{FF2B5EF4-FFF2-40B4-BE49-F238E27FC236}">
                <a16:creationId xmlns:a16="http://schemas.microsoft.com/office/drawing/2014/main" id="{7130BBEB-3D02-32D8-AF66-C348100762B0}"/>
              </a:ext>
            </a:extLst>
          </p:cNvPr>
          <p:cNvPicPr>
            <a:picLocks noChangeAspect="1"/>
          </p:cNvPicPr>
          <p:nvPr/>
        </p:nvPicPr>
        <p:blipFill>
          <a:blip r:embed="rId2"/>
          <a:stretch>
            <a:fillRect/>
          </a:stretch>
        </p:blipFill>
        <p:spPr>
          <a:xfrm>
            <a:off x="1885949" y="883464"/>
            <a:ext cx="4870451" cy="1688286"/>
          </a:xfrm>
          <a:prstGeom prst="rect">
            <a:avLst/>
          </a:prstGeom>
        </p:spPr>
      </p:pic>
      <p:pic>
        <p:nvPicPr>
          <p:cNvPr id="6" name="Picture 5">
            <a:extLst>
              <a:ext uri="{FF2B5EF4-FFF2-40B4-BE49-F238E27FC236}">
                <a16:creationId xmlns:a16="http://schemas.microsoft.com/office/drawing/2014/main" id="{99B71255-741E-166E-F18B-AEE1E9267C41}"/>
              </a:ext>
            </a:extLst>
          </p:cNvPr>
          <p:cNvPicPr>
            <a:picLocks noChangeAspect="1"/>
          </p:cNvPicPr>
          <p:nvPr/>
        </p:nvPicPr>
        <p:blipFill>
          <a:blip r:embed="rId3"/>
          <a:stretch>
            <a:fillRect/>
          </a:stretch>
        </p:blipFill>
        <p:spPr>
          <a:xfrm>
            <a:off x="1231899" y="2660741"/>
            <a:ext cx="6756401" cy="2393859"/>
          </a:xfrm>
          <a:prstGeom prst="rect">
            <a:avLst/>
          </a:prstGeom>
        </p:spPr>
      </p:pic>
    </p:spTree>
    <p:extLst>
      <p:ext uri="{BB962C8B-B14F-4D97-AF65-F5344CB8AC3E}">
        <p14:creationId xmlns:p14="http://schemas.microsoft.com/office/powerpoint/2010/main" val="226488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A817-EA37-EE11-B72A-527A3585BBE3}"/>
            </a:ext>
          </a:extLst>
        </p:cNvPr>
        <p:cNvGrpSpPr/>
        <p:nvPr/>
      </p:nvGrpSpPr>
      <p:grpSpPr>
        <a:xfrm>
          <a:off x="0" y="0"/>
          <a:ext cx="0" cy="0"/>
          <a:chOff x="0" y="0"/>
          <a:chExt cx="0" cy="0"/>
        </a:xfrm>
      </p:grpSpPr>
      <p:sp>
        <p:nvSpPr>
          <p:cNvPr id="15" name="Google Shape;273;p36">
            <a:extLst>
              <a:ext uri="{FF2B5EF4-FFF2-40B4-BE49-F238E27FC236}">
                <a16:creationId xmlns:a16="http://schemas.microsoft.com/office/drawing/2014/main" id="{4C66714A-E337-D9D0-6629-5A3ED62E8222}"/>
              </a:ext>
            </a:extLst>
          </p:cNvPr>
          <p:cNvSpPr txBox="1">
            <a:spLocks noGrp="1"/>
          </p:cNvSpPr>
          <p:nvPr>
            <p:ph type="title"/>
          </p:nvPr>
        </p:nvSpPr>
        <p:spPr>
          <a:xfrm>
            <a:off x="721069" y="267993"/>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u="sng" dirty="0">
                <a:latin typeface="Archivo Medium"/>
                <a:ea typeface="Archivo Medium"/>
                <a:cs typeface="Archivo Medium"/>
                <a:sym typeface="Archivo Medium"/>
              </a:rPr>
              <a:t>9. Data Preprocessing</a:t>
            </a:r>
            <a:endParaRPr lang="en-US" sz="3200" u="sng" dirty="0">
              <a:solidFill>
                <a:schemeClr val="dk1"/>
              </a:solidFill>
              <a:latin typeface="Archivo Medium"/>
              <a:ea typeface="Archivo Medium"/>
              <a:cs typeface="Archivo Medium"/>
              <a:sym typeface="Archivo Medium"/>
            </a:endParaRPr>
          </a:p>
        </p:txBody>
      </p:sp>
      <p:pic>
        <p:nvPicPr>
          <p:cNvPr id="4" name="Picture 3">
            <a:extLst>
              <a:ext uri="{FF2B5EF4-FFF2-40B4-BE49-F238E27FC236}">
                <a16:creationId xmlns:a16="http://schemas.microsoft.com/office/drawing/2014/main" id="{343603E9-0D1C-CC7F-6B89-D88590D2939A}"/>
              </a:ext>
            </a:extLst>
          </p:cNvPr>
          <p:cNvPicPr>
            <a:picLocks noChangeAspect="1"/>
          </p:cNvPicPr>
          <p:nvPr/>
        </p:nvPicPr>
        <p:blipFill>
          <a:blip r:embed="rId2"/>
          <a:stretch>
            <a:fillRect/>
          </a:stretch>
        </p:blipFill>
        <p:spPr>
          <a:xfrm>
            <a:off x="485775" y="1089650"/>
            <a:ext cx="8172450" cy="3477638"/>
          </a:xfrm>
          <a:prstGeom prst="rect">
            <a:avLst/>
          </a:prstGeom>
        </p:spPr>
      </p:pic>
      <p:pic>
        <p:nvPicPr>
          <p:cNvPr id="5" name="Picture 4">
            <a:extLst>
              <a:ext uri="{FF2B5EF4-FFF2-40B4-BE49-F238E27FC236}">
                <a16:creationId xmlns:a16="http://schemas.microsoft.com/office/drawing/2014/main" id="{732AE3B8-0249-5416-0D8A-20217824F085}"/>
              </a:ext>
            </a:extLst>
          </p:cNvPr>
          <p:cNvPicPr>
            <a:picLocks noChangeAspect="1"/>
          </p:cNvPicPr>
          <p:nvPr/>
        </p:nvPicPr>
        <p:blipFill>
          <a:blip r:embed="rId2"/>
          <a:stretch>
            <a:fillRect/>
          </a:stretch>
        </p:blipFill>
        <p:spPr>
          <a:xfrm>
            <a:off x="638175" y="1242050"/>
            <a:ext cx="8172450" cy="3477638"/>
          </a:xfrm>
          <a:prstGeom prst="rect">
            <a:avLst/>
          </a:prstGeom>
        </p:spPr>
      </p:pic>
    </p:spTree>
    <p:extLst>
      <p:ext uri="{BB962C8B-B14F-4D97-AF65-F5344CB8AC3E}">
        <p14:creationId xmlns:p14="http://schemas.microsoft.com/office/powerpoint/2010/main" val="392595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xfrm>
            <a:off x="721069" y="18941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u="sng" dirty="0">
                <a:latin typeface="Archivo Medium"/>
                <a:ea typeface="Archivo Medium"/>
                <a:cs typeface="Archivo Medium"/>
                <a:sym typeface="Archivo Medium"/>
              </a:rPr>
              <a:t>Data Preprocessing cont..</a:t>
            </a:r>
            <a:endParaRPr lang="en-US" sz="3200" u="sng" dirty="0">
              <a:solidFill>
                <a:schemeClr val="dk1"/>
              </a:solidFill>
              <a:latin typeface="Archivo Medium"/>
              <a:ea typeface="Archivo Medium"/>
              <a:cs typeface="Archivo Medium"/>
              <a:sym typeface="Archivo Medium"/>
            </a:endParaRPr>
          </a:p>
        </p:txBody>
      </p:sp>
      <p:pic>
        <p:nvPicPr>
          <p:cNvPr id="3" name="Picture 2">
            <a:extLst>
              <a:ext uri="{FF2B5EF4-FFF2-40B4-BE49-F238E27FC236}">
                <a16:creationId xmlns:a16="http://schemas.microsoft.com/office/drawing/2014/main" id="{02F319FB-1DBF-8E70-0FA2-B69ACF4482F7}"/>
              </a:ext>
            </a:extLst>
          </p:cNvPr>
          <p:cNvPicPr>
            <a:picLocks noChangeAspect="1"/>
          </p:cNvPicPr>
          <p:nvPr/>
        </p:nvPicPr>
        <p:blipFill>
          <a:blip r:embed="rId2"/>
          <a:stretch>
            <a:fillRect/>
          </a:stretch>
        </p:blipFill>
        <p:spPr>
          <a:xfrm>
            <a:off x="721069" y="992482"/>
            <a:ext cx="3959422" cy="3757317"/>
          </a:xfrm>
          <a:prstGeom prst="rect">
            <a:avLst/>
          </a:prstGeom>
        </p:spPr>
      </p:pic>
      <p:pic>
        <p:nvPicPr>
          <p:cNvPr id="5" name="Picture 4">
            <a:extLst>
              <a:ext uri="{FF2B5EF4-FFF2-40B4-BE49-F238E27FC236}">
                <a16:creationId xmlns:a16="http://schemas.microsoft.com/office/drawing/2014/main" id="{9DF81EC1-894E-8641-1322-A6791B77511C}"/>
              </a:ext>
            </a:extLst>
          </p:cNvPr>
          <p:cNvPicPr>
            <a:picLocks noChangeAspect="1"/>
          </p:cNvPicPr>
          <p:nvPr/>
        </p:nvPicPr>
        <p:blipFill>
          <a:blip r:embed="rId3"/>
          <a:stretch>
            <a:fillRect/>
          </a:stretch>
        </p:blipFill>
        <p:spPr>
          <a:xfrm>
            <a:off x="4680491" y="2327275"/>
            <a:ext cx="4272633" cy="669925"/>
          </a:xfrm>
          <a:prstGeom prst="rect">
            <a:avLst/>
          </a:prstGeom>
        </p:spPr>
      </p:pic>
    </p:spTree>
    <p:extLst>
      <p:ext uri="{BB962C8B-B14F-4D97-AF65-F5344CB8AC3E}">
        <p14:creationId xmlns:p14="http://schemas.microsoft.com/office/powerpoint/2010/main" val="1523467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D36CC-3047-E4A5-8AC6-69381D51AF23}"/>
            </a:ext>
          </a:extLst>
        </p:cNvPr>
        <p:cNvGrpSpPr/>
        <p:nvPr/>
      </p:nvGrpSpPr>
      <p:grpSpPr>
        <a:xfrm>
          <a:off x="0" y="0"/>
          <a:ext cx="0" cy="0"/>
          <a:chOff x="0" y="0"/>
          <a:chExt cx="0" cy="0"/>
        </a:xfrm>
      </p:grpSpPr>
      <p:sp>
        <p:nvSpPr>
          <p:cNvPr id="15" name="Google Shape;273;p36">
            <a:extLst>
              <a:ext uri="{FF2B5EF4-FFF2-40B4-BE49-F238E27FC236}">
                <a16:creationId xmlns:a16="http://schemas.microsoft.com/office/drawing/2014/main" id="{FCBD4CFE-4A06-DD5E-4936-BA6617E6E400}"/>
              </a:ext>
            </a:extLst>
          </p:cNvPr>
          <p:cNvSpPr txBox="1">
            <a:spLocks noGrp="1"/>
          </p:cNvSpPr>
          <p:nvPr>
            <p:ph type="title"/>
          </p:nvPr>
        </p:nvSpPr>
        <p:spPr>
          <a:xfrm>
            <a:off x="721069" y="18941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u="sng" dirty="0">
                <a:latin typeface="Archivo Medium"/>
                <a:ea typeface="Archivo Medium"/>
                <a:cs typeface="Archivo Medium"/>
                <a:sym typeface="Archivo Medium"/>
              </a:rPr>
              <a:t>Model Architecture</a:t>
            </a:r>
            <a:endParaRPr lang="en-US" sz="3200" u="sng" dirty="0">
              <a:solidFill>
                <a:schemeClr val="dk1"/>
              </a:solidFill>
              <a:latin typeface="Archivo Medium"/>
              <a:ea typeface="Archivo Medium"/>
              <a:cs typeface="Archivo Medium"/>
              <a:sym typeface="Archivo Medium"/>
            </a:endParaRPr>
          </a:p>
        </p:txBody>
      </p:sp>
      <p:graphicFrame>
        <p:nvGraphicFramePr>
          <p:cNvPr id="6" name="Table 5">
            <a:extLst>
              <a:ext uri="{FF2B5EF4-FFF2-40B4-BE49-F238E27FC236}">
                <a16:creationId xmlns:a16="http://schemas.microsoft.com/office/drawing/2014/main" id="{FD9F45EE-93D0-DA1E-83E5-352A6B331370}"/>
              </a:ext>
            </a:extLst>
          </p:cNvPr>
          <p:cNvGraphicFramePr>
            <a:graphicFrameLocks noGrp="1"/>
          </p:cNvGraphicFramePr>
          <p:nvPr>
            <p:extLst>
              <p:ext uri="{D42A27DB-BD31-4B8C-83A1-F6EECF244321}">
                <p14:modId xmlns:p14="http://schemas.microsoft.com/office/powerpoint/2010/main" val="3991963730"/>
              </p:ext>
            </p:extLst>
          </p:nvPr>
        </p:nvGraphicFramePr>
        <p:xfrm>
          <a:off x="378621" y="1023545"/>
          <a:ext cx="8386758" cy="3525780"/>
        </p:xfrm>
        <a:graphic>
          <a:graphicData uri="http://schemas.openxmlformats.org/drawingml/2006/table">
            <a:tbl>
              <a:tblPr>
                <a:tableStyleId>{308EAF01-3391-4371-AA5C-A99F55B03A4D}</a:tableStyleId>
              </a:tblPr>
              <a:tblGrid>
                <a:gridCol w="931862">
                  <a:extLst>
                    <a:ext uri="{9D8B030D-6E8A-4147-A177-3AD203B41FA5}">
                      <a16:colId xmlns:a16="http://schemas.microsoft.com/office/drawing/2014/main" val="2988151573"/>
                    </a:ext>
                  </a:extLst>
                </a:gridCol>
                <a:gridCol w="931862">
                  <a:extLst>
                    <a:ext uri="{9D8B030D-6E8A-4147-A177-3AD203B41FA5}">
                      <a16:colId xmlns:a16="http://schemas.microsoft.com/office/drawing/2014/main" val="3463836987"/>
                    </a:ext>
                  </a:extLst>
                </a:gridCol>
                <a:gridCol w="931862">
                  <a:extLst>
                    <a:ext uri="{9D8B030D-6E8A-4147-A177-3AD203B41FA5}">
                      <a16:colId xmlns:a16="http://schemas.microsoft.com/office/drawing/2014/main" val="744673732"/>
                    </a:ext>
                  </a:extLst>
                </a:gridCol>
                <a:gridCol w="931862">
                  <a:extLst>
                    <a:ext uri="{9D8B030D-6E8A-4147-A177-3AD203B41FA5}">
                      <a16:colId xmlns:a16="http://schemas.microsoft.com/office/drawing/2014/main" val="4243214246"/>
                    </a:ext>
                  </a:extLst>
                </a:gridCol>
                <a:gridCol w="931862">
                  <a:extLst>
                    <a:ext uri="{9D8B030D-6E8A-4147-A177-3AD203B41FA5}">
                      <a16:colId xmlns:a16="http://schemas.microsoft.com/office/drawing/2014/main" val="2832891659"/>
                    </a:ext>
                  </a:extLst>
                </a:gridCol>
                <a:gridCol w="931862">
                  <a:extLst>
                    <a:ext uri="{9D8B030D-6E8A-4147-A177-3AD203B41FA5}">
                      <a16:colId xmlns:a16="http://schemas.microsoft.com/office/drawing/2014/main" val="3343163024"/>
                    </a:ext>
                  </a:extLst>
                </a:gridCol>
                <a:gridCol w="931862">
                  <a:extLst>
                    <a:ext uri="{9D8B030D-6E8A-4147-A177-3AD203B41FA5}">
                      <a16:colId xmlns:a16="http://schemas.microsoft.com/office/drawing/2014/main" val="1668373803"/>
                    </a:ext>
                  </a:extLst>
                </a:gridCol>
                <a:gridCol w="931862">
                  <a:extLst>
                    <a:ext uri="{9D8B030D-6E8A-4147-A177-3AD203B41FA5}">
                      <a16:colId xmlns:a16="http://schemas.microsoft.com/office/drawing/2014/main" val="219778748"/>
                    </a:ext>
                  </a:extLst>
                </a:gridCol>
                <a:gridCol w="931862">
                  <a:extLst>
                    <a:ext uri="{9D8B030D-6E8A-4147-A177-3AD203B41FA5}">
                      <a16:colId xmlns:a16="http://schemas.microsoft.com/office/drawing/2014/main" val="1544309220"/>
                    </a:ext>
                  </a:extLst>
                </a:gridCol>
              </a:tblGrid>
              <a:tr h="655236">
                <a:tc>
                  <a:txBody>
                    <a:bodyPr/>
                    <a:lstStyle/>
                    <a:p>
                      <a:pPr fontAlgn="b"/>
                      <a:r>
                        <a:rPr lang="en-US" sz="1200" b="1" dirty="0">
                          <a:solidFill>
                            <a:schemeClr val="tx1"/>
                          </a:solidFill>
                          <a:effectLst/>
                        </a:rPr>
                        <a:t>Model</a:t>
                      </a:r>
                    </a:p>
                  </a:txBody>
                  <a:tcPr marL="76484" marR="76484" marT="38242" marB="38242" anchor="b"/>
                </a:tc>
                <a:tc>
                  <a:txBody>
                    <a:bodyPr/>
                    <a:lstStyle/>
                    <a:p>
                      <a:pPr fontAlgn="b"/>
                      <a:r>
                        <a:rPr lang="en-US" sz="1200" b="1">
                          <a:effectLst/>
                        </a:rPr>
                        <a:t>Input Size</a:t>
                      </a:r>
                    </a:p>
                  </a:txBody>
                  <a:tcPr marL="76484" marR="76484" marT="38242" marB="38242" anchor="b"/>
                </a:tc>
                <a:tc>
                  <a:txBody>
                    <a:bodyPr/>
                    <a:lstStyle/>
                    <a:p>
                      <a:pPr fontAlgn="b"/>
                      <a:r>
                        <a:rPr lang="en-US" sz="1200" b="1">
                          <a:effectLst/>
                        </a:rPr>
                        <a:t>Trainable Layers</a:t>
                      </a:r>
                    </a:p>
                  </a:txBody>
                  <a:tcPr marL="76484" marR="76484" marT="38242" marB="38242" anchor="b"/>
                </a:tc>
                <a:tc>
                  <a:txBody>
                    <a:bodyPr/>
                    <a:lstStyle/>
                    <a:p>
                      <a:pPr fontAlgn="b"/>
                      <a:r>
                        <a:rPr lang="en-US" sz="1200" b="1">
                          <a:effectLst/>
                        </a:rPr>
                        <a:t>Batch Size</a:t>
                      </a:r>
                    </a:p>
                  </a:txBody>
                  <a:tcPr marL="76484" marR="76484" marT="38242" marB="38242" anchor="b"/>
                </a:tc>
                <a:tc>
                  <a:txBody>
                    <a:bodyPr/>
                    <a:lstStyle/>
                    <a:p>
                      <a:pPr fontAlgn="b"/>
                      <a:r>
                        <a:rPr lang="en-US" sz="1200" b="1">
                          <a:effectLst/>
                        </a:rPr>
                        <a:t>Learning Rate</a:t>
                      </a:r>
                    </a:p>
                  </a:txBody>
                  <a:tcPr marL="76484" marR="76484" marT="38242" marB="38242" anchor="b"/>
                </a:tc>
                <a:tc>
                  <a:txBody>
                    <a:bodyPr/>
                    <a:lstStyle/>
                    <a:p>
                      <a:pPr fontAlgn="b"/>
                      <a:r>
                        <a:rPr lang="en-US" sz="1200" b="1">
                          <a:effectLst/>
                        </a:rPr>
                        <a:t>Dropout Rate</a:t>
                      </a:r>
                    </a:p>
                  </a:txBody>
                  <a:tcPr marL="76484" marR="76484" marT="38242" marB="38242" anchor="b"/>
                </a:tc>
                <a:tc>
                  <a:txBody>
                    <a:bodyPr/>
                    <a:lstStyle/>
                    <a:p>
                      <a:pPr fontAlgn="b"/>
                      <a:r>
                        <a:rPr lang="en-US" sz="1200" b="1">
                          <a:effectLst/>
                        </a:rPr>
                        <a:t>Epochs</a:t>
                      </a:r>
                    </a:p>
                  </a:txBody>
                  <a:tcPr marL="76484" marR="76484" marT="38242" marB="38242" anchor="b"/>
                </a:tc>
                <a:tc>
                  <a:txBody>
                    <a:bodyPr/>
                    <a:lstStyle/>
                    <a:p>
                      <a:pPr fontAlgn="b"/>
                      <a:r>
                        <a:rPr lang="en-US" sz="1200" b="1">
                          <a:effectLst/>
                        </a:rPr>
                        <a:t>Optimizer</a:t>
                      </a:r>
                    </a:p>
                  </a:txBody>
                  <a:tcPr marL="76484" marR="76484" marT="38242" marB="38242" anchor="b"/>
                </a:tc>
                <a:tc>
                  <a:txBody>
                    <a:bodyPr/>
                    <a:lstStyle/>
                    <a:p>
                      <a:pPr fontAlgn="b"/>
                      <a:r>
                        <a:rPr lang="en-US" sz="1200" b="1">
                          <a:effectLst/>
                        </a:rPr>
                        <a:t>Precision</a:t>
                      </a:r>
                    </a:p>
                  </a:txBody>
                  <a:tcPr marL="76484" marR="76484" marT="38242" marB="38242" anchor="b"/>
                </a:tc>
                <a:extLst>
                  <a:ext uri="{0D108BD9-81ED-4DB2-BD59-A6C34878D82A}">
                    <a16:rowId xmlns:a16="http://schemas.microsoft.com/office/drawing/2014/main" val="975911441"/>
                  </a:ext>
                </a:extLst>
              </a:tr>
              <a:tr h="864363">
                <a:tc>
                  <a:txBody>
                    <a:bodyPr/>
                    <a:lstStyle/>
                    <a:p>
                      <a:pPr fontAlgn="base"/>
                      <a:r>
                        <a:rPr lang="en-US" sz="1200" b="1">
                          <a:effectLst/>
                        </a:rPr>
                        <a:t>ResNet50</a:t>
                      </a:r>
                      <a:endParaRPr lang="en-US" sz="1200">
                        <a:effectLst/>
                      </a:endParaRPr>
                    </a:p>
                  </a:txBody>
                  <a:tcPr marL="76484" marR="76484" marT="38242" marB="38242" anchor="ctr"/>
                </a:tc>
                <a:tc>
                  <a:txBody>
                    <a:bodyPr/>
                    <a:lstStyle/>
                    <a:p>
                      <a:pPr fontAlgn="base"/>
                      <a:r>
                        <a:rPr lang="en-US" sz="1200">
                          <a:effectLst/>
                        </a:rPr>
                        <a:t>196x196</a:t>
                      </a:r>
                    </a:p>
                  </a:txBody>
                  <a:tcPr marL="76484" marR="76484" marT="38242" marB="38242" anchor="ctr"/>
                </a:tc>
                <a:tc>
                  <a:txBody>
                    <a:bodyPr/>
                    <a:lstStyle/>
                    <a:p>
                      <a:pPr fontAlgn="base"/>
                      <a:r>
                        <a:rPr lang="en-US" sz="1200">
                          <a:effectLst/>
                        </a:rPr>
                        <a:t>Last 30</a:t>
                      </a:r>
                    </a:p>
                  </a:txBody>
                  <a:tcPr marL="76484" marR="76484" marT="38242" marB="38242" anchor="ctr"/>
                </a:tc>
                <a:tc>
                  <a:txBody>
                    <a:bodyPr/>
                    <a:lstStyle/>
                    <a:p>
                      <a:pPr fontAlgn="base"/>
                      <a:r>
                        <a:rPr lang="en-US" sz="1200">
                          <a:effectLst/>
                        </a:rPr>
                        <a:t>32</a:t>
                      </a:r>
                    </a:p>
                  </a:txBody>
                  <a:tcPr marL="76484" marR="76484" marT="38242" marB="38242" anchor="ctr"/>
                </a:tc>
                <a:tc>
                  <a:txBody>
                    <a:bodyPr/>
                    <a:lstStyle/>
                    <a:p>
                      <a:pPr fontAlgn="base"/>
                      <a:r>
                        <a:rPr lang="en-US" sz="1200">
                          <a:effectLst/>
                        </a:rPr>
                        <a:t>0.001</a:t>
                      </a:r>
                    </a:p>
                  </a:txBody>
                  <a:tcPr marL="76484" marR="76484" marT="38242" marB="38242" anchor="ctr"/>
                </a:tc>
                <a:tc>
                  <a:txBody>
                    <a:bodyPr/>
                    <a:lstStyle/>
                    <a:p>
                      <a:pPr fontAlgn="base"/>
                      <a:r>
                        <a:rPr lang="en-US" sz="1200">
                          <a:effectLst/>
                        </a:rPr>
                        <a:t>30%</a:t>
                      </a:r>
                    </a:p>
                  </a:txBody>
                  <a:tcPr marL="76484" marR="76484" marT="38242" marB="38242" anchor="ctr"/>
                </a:tc>
                <a:tc>
                  <a:txBody>
                    <a:bodyPr/>
                    <a:lstStyle/>
                    <a:p>
                      <a:pPr fontAlgn="base"/>
                      <a:r>
                        <a:rPr lang="en-US" sz="1200">
                          <a:effectLst/>
                        </a:rPr>
                        <a:t>25</a:t>
                      </a:r>
                    </a:p>
                  </a:txBody>
                  <a:tcPr marL="76484" marR="76484" marT="38242" marB="38242" anchor="ctr"/>
                </a:tc>
                <a:tc>
                  <a:txBody>
                    <a:bodyPr/>
                    <a:lstStyle/>
                    <a:p>
                      <a:pPr fontAlgn="base"/>
                      <a:r>
                        <a:rPr lang="en-US" sz="1200">
                          <a:effectLst/>
                        </a:rPr>
                        <a:t>Adam</a:t>
                      </a:r>
                    </a:p>
                  </a:txBody>
                  <a:tcPr marL="76484" marR="76484" marT="38242" marB="38242" anchor="ctr"/>
                </a:tc>
                <a:tc>
                  <a:txBody>
                    <a:bodyPr/>
                    <a:lstStyle/>
                    <a:p>
                      <a:pPr fontAlgn="base"/>
                      <a:r>
                        <a:rPr lang="en-US" sz="1200">
                          <a:effectLst/>
                        </a:rPr>
                        <a:t>Mixed Float16</a:t>
                      </a:r>
                    </a:p>
                  </a:txBody>
                  <a:tcPr marL="76484" marR="76484" marT="38242" marB="38242" anchor="ctr"/>
                </a:tc>
                <a:extLst>
                  <a:ext uri="{0D108BD9-81ED-4DB2-BD59-A6C34878D82A}">
                    <a16:rowId xmlns:a16="http://schemas.microsoft.com/office/drawing/2014/main" val="760482861"/>
                  </a:ext>
                </a:extLst>
              </a:tr>
              <a:tr h="864363">
                <a:tc>
                  <a:txBody>
                    <a:bodyPr/>
                    <a:lstStyle/>
                    <a:p>
                      <a:pPr fontAlgn="base"/>
                      <a:r>
                        <a:rPr lang="en-US" sz="1200" b="1">
                          <a:effectLst/>
                        </a:rPr>
                        <a:t>EfficientNetB0</a:t>
                      </a:r>
                      <a:endParaRPr lang="en-US" sz="1200">
                        <a:effectLst/>
                      </a:endParaRPr>
                    </a:p>
                  </a:txBody>
                  <a:tcPr marL="76484" marR="76484" marT="38242" marB="38242" anchor="ctr"/>
                </a:tc>
                <a:tc>
                  <a:txBody>
                    <a:bodyPr/>
                    <a:lstStyle/>
                    <a:p>
                      <a:pPr fontAlgn="base"/>
                      <a:r>
                        <a:rPr lang="en-US" sz="1200" dirty="0">
                          <a:effectLst/>
                        </a:rPr>
                        <a:t>196x196</a:t>
                      </a:r>
                    </a:p>
                  </a:txBody>
                  <a:tcPr marL="76484" marR="76484" marT="38242" marB="38242" anchor="ctr"/>
                </a:tc>
                <a:tc>
                  <a:txBody>
                    <a:bodyPr/>
                    <a:lstStyle/>
                    <a:p>
                      <a:pPr fontAlgn="base"/>
                      <a:r>
                        <a:rPr lang="en-US" sz="1200">
                          <a:effectLst/>
                        </a:rPr>
                        <a:t>Last 30</a:t>
                      </a:r>
                    </a:p>
                  </a:txBody>
                  <a:tcPr marL="76484" marR="76484" marT="38242" marB="38242" anchor="ctr"/>
                </a:tc>
                <a:tc>
                  <a:txBody>
                    <a:bodyPr/>
                    <a:lstStyle/>
                    <a:p>
                      <a:pPr fontAlgn="base"/>
                      <a:r>
                        <a:rPr lang="en-US" sz="1200">
                          <a:effectLst/>
                        </a:rPr>
                        <a:t>32</a:t>
                      </a:r>
                    </a:p>
                  </a:txBody>
                  <a:tcPr marL="76484" marR="76484" marT="38242" marB="38242" anchor="ctr"/>
                </a:tc>
                <a:tc>
                  <a:txBody>
                    <a:bodyPr/>
                    <a:lstStyle/>
                    <a:p>
                      <a:pPr fontAlgn="base"/>
                      <a:r>
                        <a:rPr lang="en-US" sz="1200">
                          <a:effectLst/>
                        </a:rPr>
                        <a:t>0.001</a:t>
                      </a:r>
                    </a:p>
                  </a:txBody>
                  <a:tcPr marL="76484" marR="76484" marT="38242" marB="38242" anchor="ctr"/>
                </a:tc>
                <a:tc>
                  <a:txBody>
                    <a:bodyPr/>
                    <a:lstStyle/>
                    <a:p>
                      <a:pPr fontAlgn="base"/>
                      <a:r>
                        <a:rPr lang="en-US" sz="1200">
                          <a:effectLst/>
                        </a:rPr>
                        <a:t>30%</a:t>
                      </a:r>
                    </a:p>
                  </a:txBody>
                  <a:tcPr marL="76484" marR="76484" marT="38242" marB="38242" anchor="ctr"/>
                </a:tc>
                <a:tc>
                  <a:txBody>
                    <a:bodyPr/>
                    <a:lstStyle/>
                    <a:p>
                      <a:pPr fontAlgn="base"/>
                      <a:r>
                        <a:rPr lang="en-US" sz="1200">
                          <a:effectLst/>
                        </a:rPr>
                        <a:t>25</a:t>
                      </a:r>
                    </a:p>
                  </a:txBody>
                  <a:tcPr marL="76484" marR="76484" marT="38242" marB="38242" anchor="ctr"/>
                </a:tc>
                <a:tc>
                  <a:txBody>
                    <a:bodyPr/>
                    <a:lstStyle/>
                    <a:p>
                      <a:pPr fontAlgn="base"/>
                      <a:r>
                        <a:rPr lang="en-US" sz="1200">
                          <a:effectLst/>
                        </a:rPr>
                        <a:t>Adam</a:t>
                      </a:r>
                    </a:p>
                  </a:txBody>
                  <a:tcPr marL="76484" marR="76484" marT="38242" marB="38242" anchor="ctr"/>
                </a:tc>
                <a:tc>
                  <a:txBody>
                    <a:bodyPr/>
                    <a:lstStyle/>
                    <a:p>
                      <a:pPr fontAlgn="base"/>
                      <a:r>
                        <a:rPr lang="en-US" sz="1200">
                          <a:effectLst/>
                        </a:rPr>
                        <a:t>Mixed Float16</a:t>
                      </a:r>
                    </a:p>
                  </a:txBody>
                  <a:tcPr marL="76484" marR="76484" marT="38242" marB="38242" anchor="ctr"/>
                </a:tc>
                <a:extLst>
                  <a:ext uri="{0D108BD9-81ED-4DB2-BD59-A6C34878D82A}">
                    <a16:rowId xmlns:a16="http://schemas.microsoft.com/office/drawing/2014/main" val="3680390159"/>
                  </a:ext>
                </a:extLst>
              </a:tr>
              <a:tr h="473091">
                <a:tc>
                  <a:txBody>
                    <a:bodyPr/>
                    <a:lstStyle/>
                    <a:p>
                      <a:pPr fontAlgn="base"/>
                      <a:r>
                        <a:rPr lang="en-US" sz="1200" b="1">
                          <a:effectLst/>
                        </a:rPr>
                        <a:t>VGG16</a:t>
                      </a:r>
                      <a:endParaRPr lang="en-US" sz="1200">
                        <a:effectLst/>
                      </a:endParaRPr>
                    </a:p>
                  </a:txBody>
                  <a:tcPr marL="76484" marR="76484" marT="38242" marB="38242" anchor="ctr"/>
                </a:tc>
                <a:tc>
                  <a:txBody>
                    <a:bodyPr/>
                    <a:lstStyle/>
                    <a:p>
                      <a:pPr fontAlgn="base"/>
                      <a:r>
                        <a:rPr lang="en-US" sz="1200" dirty="0">
                          <a:effectLst/>
                        </a:rPr>
                        <a:t>196x196</a:t>
                      </a:r>
                    </a:p>
                  </a:txBody>
                  <a:tcPr marL="76484" marR="76484" marT="38242" marB="38242" anchor="ctr"/>
                </a:tc>
                <a:tc>
                  <a:txBody>
                    <a:bodyPr/>
                    <a:lstStyle/>
                    <a:p>
                      <a:pPr fontAlgn="base"/>
                      <a:r>
                        <a:rPr lang="en-US" sz="1200">
                          <a:effectLst/>
                        </a:rPr>
                        <a:t>Last 4</a:t>
                      </a:r>
                    </a:p>
                  </a:txBody>
                  <a:tcPr marL="76484" marR="76484" marT="38242" marB="38242" anchor="ctr"/>
                </a:tc>
                <a:tc>
                  <a:txBody>
                    <a:bodyPr/>
                    <a:lstStyle/>
                    <a:p>
                      <a:pPr fontAlgn="base"/>
                      <a:r>
                        <a:rPr lang="en-US" sz="1200">
                          <a:effectLst/>
                        </a:rPr>
                        <a:t>32</a:t>
                      </a:r>
                    </a:p>
                  </a:txBody>
                  <a:tcPr marL="76484" marR="76484" marT="38242" marB="38242" anchor="ctr"/>
                </a:tc>
                <a:tc>
                  <a:txBody>
                    <a:bodyPr/>
                    <a:lstStyle/>
                    <a:p>
                      <a:pPr fontAlgn="base"/>
                      <a:r>
                        <a:rPr lang="en-US" sz="1200">
                          <a:effectLst/>
                        </a:rPr>
                        <a:t>0.001</a:t>
                      </a:r>
                    </a:p>
                  </a:txBody>
                  <a:tcPr marL="76484" marR="76484" marT="38242" marB="38242" anchor="ctr"/>
                </a:tc>
                <a:tc>
                  <a:txBody>
                    <a:bodyPr/>
                    <a:lstStyle/>
                    <a:p>
                      <a:pPr fontAlgn="base"/>
                      <a:r>
                        <a:rPr lang="en-US" sz="1200">
                          <a:effectLst/>
                        </a:rPr>
                        <a:t>50%</a:t>
                      </a:r>
                    </a:p>
                  </a:txBody>
                  <a:tcPr marL="76484" marR="76484" marT="38242" marB="38242" anchor="ctr"/>
                </a:tc>
                <a:tc>
                  <a:txBody>
                    <a:bodyPr/>
                    <a:lstStyle/>
                    <a:p>
                      <a:pPr fontAlgn="base"/>
                      <a:r>
                        <a:rPr lang="en-US" sz="1200">
                          <a:effectLst/>
                        </a:rPr>
                        <a:t>25</a:t>
                      </a:r>
                    </a:p>
                  </a:txBody>
                  <a:tcPr marL="76484" marR="76484" marT="38242" marB="38242" anchor="ctr"/>
                </a:tc>
                <a:tc>
                  <a:txBody>
                    <a:bodyPr/>
                    <a:lstStyle/>
                    <a:p>
                      <a:pPr fontAlgn="base"/>
                      <a:r>
                        <a:rPr lang="en-US" sz="1200">
                          <a:effectLst/>
                        </a:rPr>
                        <a:t>Adam</a:t>
                      </a:r>
                    </a:p>
                  </a:txBody>
                  <a:tcPr marL="76484" marR="76484" marT="38242" marB="38242" anchor="ctr"/>
                </a:tc>
                <a:tc>
                  <a:txBody>
                    <a:bodyPr/>
                    <a:lstStyle/>
                    <a:p>
                      <a:pPr fontAlgn="base"/>
                      <a:r>
                        <a:rPr lang="en-US" sz="1200">
                          <a:effectLst/>
                        </a:rPr>
                        <a:t>Default</a:t>
                      </a:r>
                    </a:p>
                  </a:txBody>
                  <a:tcPr marL="76484" marR="76484" marT="38242" marB="38242" anchor="ctr"/>
                </a:tc>
                <a:extLst>
                  <a:ext uri="{0D108BD9-81ED-4DB2-BD59-A6C34878D82A}">
                    <a16:rowId xmlns:a16="http://schemas.microsoft.com/office/drawing/2014/main" val="2504090095"/>
                  </a:ext>
                </a:extLst>
              </a:tr>
              <a:tr h="668727">
                <a:tc>
                  <a:txBody>
                    <a:bodyPr/>
                    <a:lstStyle/>
                    <a:p>
                      <a:pPr fontAlgn="base"/>
                      <a:r>
                        <a:rPr lang="en-US" sz="1200" b="1" dirty="0">
                          <a:effectLst/>
                        </a:rPr>
                        <a:t>Custom CNN</a:t>
                      </a:r>
                      <a:endParaRPr lang="en-US" sz="1200" dirty="0">
                        <a:effectLst/>
                      </a:endParaRPr>
                    </a:p>
                  </a:txBody>
                  <a:tcPr marL="76484" marR="76484" marT="38242" marB="38242" anchor="ctr"/>
                </a:tc>
                <a:tc>
                  <a:txBody>
                    <a:bodyPr/>
                    <a:lstStyle/>
                    <a:p>
                      <a:pPr fontAlgn="base"/>
                      <a:r>
                        <a:rPr lang="en-US" sz="1200" dirty="0">
                          <a:effectLst/>
                        </a:rPr>
                        <a:t>196x196</a:t>
                      </a:r>
                    </a:p>
                  </a:txBody>
                  <a:tcPr marL="76484" marR="76484" marT="38242" marB="38242" anchor="ctr"/>
                </a:tc>
                <a:tc>
                  <a:txBody>
                    <a:bodyPr/>
                    <a:lstStyle/>
                    <a:p>
                      <a:pPr fontAlgn="base"/>
                      <a:r>
                        <a:rPr lang="en-US" sz="1200">
                          <a:effectLst/>
                        </a:rPr>
                        <a:t>All Layers</a:t>
                      </a:r>
                    </a:p>
                  </a:txBody>
                  <a:tcPr marL="76484" marR="76484" marT="38242" marB="38242" anchor="ctr"/>
                </a:tc>
                <a:tc>
                  <a:txBody>
                    <a:bodyPr/>
                    <a:lstStyle/>
                    <a:p>
                      <a:pPr fontAlgn="base"/>
                      <a:r>
                        <a:rPr lang="en-US" sz="1200">
                          <a:effectLst/>
                        </a:rPr>
                        <a:t>32</a:t>
                      </a:r>
                    </a:p>
                  </a:txBody>
                  <a:tcPr marL="76484" marR="76484" marT="38242" marB="38242" anchor="ctr"/>
                </a:tc>
                <a:tc>
                  <a:txBody>
                    <a:bodyPr/>
                    <a:lstStyle/>
                    <a:p>
                      <a:pPr fontAlgn="base"/>
                      <a:r>
                        <a:rPr lang="en-US" sz="1200">
                          <a:effectLst/>
                        </a:rPr>
                        <a:t>0.001</a:t>
                      </a:r>
                    </a:p>
                  </a:txBody>
                  <a:tcPr marL="76484" marR="76484" marT="38242" marB="38242" anchor="ctr"/>
                </a:tc>
                <a:tc>
                  <a:txBody>
                    <a:bodyPr/>
                    <a:lstStyle/>
                    <a:p>
                      <a:pPr fontAlgn="base"/>
                      <a:r>
                        <a:rPr lang="en-US" sz="1200">
                          <a:effectLst/>
                        </a:rPr>
                        <a:t>50%</a:t>
                      </a:r>
                    </a:p>
                  </a:txBody>
                  <a:tcPr marL="76484" marR="76484" marT="38242" marB="38242" anchor="ctr"/>
                </a:tc>
                <a:tc>
                  <a:txBody>
                    <a:bodyPr/>
                    <a:lstStyle/>
                    <a:p>
                      <a:pPr fontAlgn="base"/>
                      <a:r>
                        <a:rPr lang="en-US" sz="1200">
                          <a:effectLst/>
                        </a:rPr>
                        <a:t>25</a:t>
                      </a:r>
                    </a:p>
                  </a:txBody>
                  <a:tcPr marL="76484" marR="76484" marT="38242" marB="38242" anchor="ctr"/>
                </a:tc>
                <a:tc>
                  <a:txBody>
                    <a:bodyPr/>
                    <a:lstStyle/>
                    <a:p>
                      <a:pPr fontAlgn="base"/>
                      <a:r>
                        <a:rPr lang="en-US" sz="1200">
                          <a:effectLst/>
                        </a:rPr>
                        <a:t>Adam</a:t>
                      </a:r>
                    </a:p>
                  </a:txBody>
                  <a:tcPr marL="76484" marR="76484" marT="38242" marB="38242" anchor="ctr"/>
                </a:tc>
                <a:tc>
                  <a:txBody>
                    <a:bodyPr/>
                    <a:lstStyle/>
                    <a:p>
                      <a:pPr fontAlgn="base"/>
                      <a:r>
                        <a:rPr lang="en-US" sz="1200" dirty="0">
                          <a:effectLst/>
                        </a:rPr>
                        <a:t>Default</a:t>
                      </a:r>
                    </a:p>
                  </a:txBody>
                  <a:tcPr marL="76484" marR="76484" marT="38242" marB="38242" anchor="ctr"/>
                </a:tc>
                <a:extLst>
                  <a:ext uri="{0D108BD9-81ED-4DB2-BD59-A6C34878D82A}">
                    <a16:rowId xmlns:a16="http://schemas.microsoft.com/office/drawing/2014/main" val="2192532779"/>
                  </a:ext>
                </a:extLst>
              </a:tr>
            </a:tbl>
          </a:graphicData>
        </a:graphic>
      </p:graphicFrame>
    </p:spTree>
    <p:extLst>
      <p:ext uri="{BB962C8B-B14F-4D97-AF65-F5344CB8AC3E}">
        <p14:creationId xmlns:p14="http://schemas.microsoft.com/office/powerpoint/2010/main" val="148957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latin typeface="Archivo Medium"/>
                <a:ea typeface="Archivo Medium"/>
                <a:cs typeface="Archivo Medium"/>
                <a:sym typeface="Archivo Medium"/>
              </a:rPr>
              <a:t>Model Accuracy</a:t>
            </a:r>
            <a:endParaRPr lang="en-US" sz="2800" u="sng" dirty="0">
              <a:solidFill>
                <a:schemeClr val="dk1"/>
              </a:solidFill>
              <a:latin typeface="Archivo Medium"/>
              <a:ea typeface="Archivo Medium"/>
              <a:cs typeface="Archivo Medium"/>
              <a:sym typeface="Archivo Medium"/>
            </a:endParaRPr>
          </a:p>
        </p:txBody>
      </p:sp>
      <p:graphicFrame>
        <p:nvGraphicFramePr>
          <p:cNvPr id="3" name="Table 2">
            <a:extLst>
              <a:ext uri="{FF2B5EF4-FFF2-40B4-BE49-F238E27FC236}">
                <a16:creationId xmlns:a16="http://schemas.microsoft.com/office/drawing/2014/main" id="{E0020213-D742-D92E-66D0-951FF71FDE51}"/>
              </a:ext>
            </a:extLst>
          </p:cNvPr>
          <p:cNvGraphicFramePr>
            <a:graphicFrameLocks noGrp="1"/>
          </p:cNvGraphicFramePr>
          <p:nvPr>
            <p:extLst>
              <p:ext uri="{D42A27DB-BD31-4B8C-83A1-F6EECF244321}">
                <p14:modId xmlns:p14="http://schemas.microsoft.com/office/powerpoint/2010/main" val="3833581648"/>
              </p:ext>
            </p:extLst>
          </p:nvPr>
        </p:nvGraphicFramePr>
        <p:xfrm>
          <a:off x="1654083" y="1422797"/>
          <a:ext cx="5835834" cy="2126455"/>
        </p:xfrm>
        <a:graphic>
          <a:graphicData uri="http://schemas.openxmlformats.org/drawingml/2006/table">
            <a:tbl>
              <a:tblPr firstRow="1" bandRow="1">
                <a:tableStyleId>{308EAF01-3391-4371-AA5C-A99F55B03A4D}</a:tableStyleId>
              </a:tblPr>
              <a:tblGrid>
                <a:gridCol w="2935471">
                  <a:extLst>
                    <a:ext uri="{9D8B030D-6E8A-4147-A177-3AD203B41FA5}">
                      <a16:colId xmlns:a16="http://schemas.microsoft.com/office/drawing/2014/main" val="75737215"/>
                    </a:ext>
                  </a:extLst>
                </a:gridCol>
                <a:gridCol w="2900363">
                  <a:extLst>
                    <a:ext uri="{9D8B030D-6E8A-4147-A177-3AD203B41FA5}">
                      <a16:colId xmlns:a16="http://schemas.microsoft.com/office/drawing/2014/main" val="2978671368"/>
                    </a:ext>
                  </a:extLst>
                </a:gridCol>
              </a:tblGrid>
              <a:tr h="425291">
                <a:tc>
                  <a:txBody>
                    <a:bodyPr/>
                    <a:lstStyle/>
                    <a:p>
                      <a:pPr algn="ctr"/>
                      <a:r>
                        <a:rPr lang="en-US" sz="1800" b="1" dirty="0"/>
                        <a:t>CNN Architecture</a:t>
                      </a:r>
                      <a:endParaRPr lang="en-PK" sz="1800" b="1" dirty="0"/>
                    </a:p>
                  </a:txBody>
                  <a:tcPr marL="103807" marR="103807" marT="51903" marB="51903"/>
                </a:tc>
                <a:tc>
                  <a:txBody>
                    <a:bodyPr/>
                    <a:lstStyle/>
                    <a:p>
                      <a:pPr algn="ctr"/>
                      <a:r>
                        <a:rPr lang="en-US" sz="1800" b="1" dirty="0"/>
                        <a:t> Accuracy </a:t>
                      </a:r>
                      <a:endParaRPr lang="en-PK" sz="1800" b="1" dirty="0"/>
                    </a:p>
                  </a:txBody>
                  <a:tcPr marL="103807" marR="103807" marT="51903" marB="51903"/>
                </a:tc>
                <a:extLst>
                  <a:ext uri="{0D108BD9-81ED-4DB2-BD59-A6C34878D82A}">
                    <a16:rowId xmlns:a16="http://schemas.microsoft.com/office/drawing/2014/main" val="1563362299"/>
                  </a:ext>
                </a:extLst>
              </a:tr>
              <a:tr h="425291">
                <a:tc>
                  <a:txBody>
                    <a:bodyPr/>
                    <a:lstStyle/>
                    <a:p>
                      <a:pPr algn="ctr"/>
                      <a:r>
                        <a:rPr lang="en-US" sz="1600" dirty="0"/>
                        <a:t>Custom Architecture</a:t>
                      </a:r>
                      <a:endParaRPr lang="en-PK" sz="1600" dirty="0"/>
                    </a:p>
                  </a:txBody>
                  <a:tcPr marL="103807" marR="103807" marT="51903" marB="51903"/>
                </a:tc>
                <a:tc>
                  <a:txBody>
                    <a:bodyPr/>
                    <a:lstStyle/>
                    <a:p>
                      <a:pPr algn="ctr"/>
                      <a:r>
                        <a:rPr lang="en-US" sz="1600" dirty="0"/>
                        <a:t>60 %</a:t>
                      </a:r>
                      <a:endParaRPr lang="en-PK" sz="1600" dirty="0"/>
                    </a:p>
                  </a:txBody>
                  <a:tcPr marL="103807" marR="103807" marT="51903" marB="51903"/>
                </a:tc>
                <a:extLst>
                  <a:ext uri="{0D108BD9-81ED-4DB2-BD59-A6C34878D82A}">
                    <a16:rowId xmlns:a16="http://schemas.microsoft.com/office/drawing/2014/main" val="3222411031"/>
                  </a:ext>
                </a:extLst>
              </a:tr>
              <a:tr h="425291">
                <a:tc>
                  <a:txBody>
                    <a:bodyPr/>
                    <a:lstStyle/>
                    <a:p>
                      <a:pPr algn="ctr"/>
                      <a:r>
                        <a:rPr lang="en-US" sz="1600" dirty="0"/>
                        <a:t>ResNet</a:t>
                      </a:r>
                      <a:endParaRPr lang="en-PK" sz="1600" dirty="0"/>
                    </a:p>
                  </a:txBody>
                  <a:tcPr marL="103807" marR="103807" marT="51903" marB="51903"/>
                </a:tc>
                <a:tc>
                  <a:txBody>
                    <a:bodyPr/>
                    <a:lstStyle/>
                    <a:p>
                      <a:pPr algn="ctr"/>
                      <a:r>
                        <a:rPr lang="en-US" sz="1600" dirty="0"/>
                        <a:t>65 %</a:t>
                      </a:r>
                      <a:endParaRPr lang="en-PK" sz="1600" dirty="0"/>
                    </a:p>
                  </a:txBody>
                  <a:tcPr marL="103807" marR="103807" marT="51903" marB="51903"/>
                </a:tc>
                <a:extLst>
                  <a:ext uri="{0D108BD9-81ED-4DB2-BD59-A6C34878D82A}">
                    <a16:rowId xmlns:a16="http://schemas.microsoft.com/office/drawing/2014/main" val="1279576941"/>
                  </a:ext>
                </a:extLst>
              </a:tr>
              <a:tr h="425291">
                <a:tc>
                  <a:txBody>
                    <a:bodyPr/>
                    <a:lstStyle/>
                    <a:p>
                      <a:pPr algn="ctr"/>
                      <a:r>
                        <a:rPr lang="en-US" sz="1600" dirty="0"/>
                        <a:t>EfficientNetB0</a:t>
                      </a:r>
                      <a:endParaRPr lang="en-PK" sz="1600" dirty="0"/>
                    </a:p>
                  </a:txBody>
                  <a:tcPr marL="103807" marR="103807" marT="51903" marB="51903"/>
                </a:tc>
                <a:tc>
                  <a:txBody>
                    <a:bodyPr/>
                    <a:lstStyle/>
                    <a:p>
                      <a:pPr algn="ctr"/>
                      <a:r>
                        <a:rPr lang="en-US" sz="1600" dirty="0"/>
                        <a:t>31 %</a:t>
                      </a:r>
                      <a:endParaRPr lang="en-PK" sz="1600" dirty="0"/>
                    </a:p>
                  </a:txBody>
                  <a:tcPr marL="103807" marR="103807" marT="51903" marB="51903"/>
                </a:tc>
                <a:extLst>
                  <a:ext uri="{0D108BD9-81ED-4DB2-BD59-A6C34878D82A}">
                    <a16:rowId xmlns:a16="http://schemas.microsoft.com/office/drawing/2014/main" val="2140207132"/>
                  </a:ext>
                </a:extLst>
              </a:tr>
              <a:tr h="425291">
                <a:tc>
                  <a:txBody>
                    <a:bodyPr/>
                    <a:lstStyle/>
                    <a:p>
                      <a:pPr algn="ctr"/>
                      <a:r>
                        <a:rPr lang="en-US" sz="1600" dirty="0">
                          <a:highlight>
                            <a:srgbClr val="FFFF00"/>
                          </a:highlight>
                        </a:rPr>
                        <a:t>VGG16</a:t>
                      </a:r>
                      <a:endParaRPr lang="en-PK" sz="1600" dirty="0">
                        <a:highlight>
                          <a:srgbClr val="FFFF00"/>
                        </a:highlight>
                      </a:endParaRPr>
                    </a:p>
                  </a:txBody>
                  <a:tcPr marL="103807" marR="103807" marT="51903" marB="51903"/>
                </a:tc>
                <a:tc>
                  <a:txBody>
                    <a:bodyPr/>
                    <a:lstStyle/>
                    <a:p>
                      <a:pPr algn="ctr"/>
                      <a:r>
                        <a:rPr lang="en-US" sz="1600" dirty="0">
                          <a:highlight>
                            <a:srgbClr val="FFFF00"/>
                          </a:highlight>
                        </a:rPr>
                        <a:t>92 %</a:t>
                      </a:r>
                      <a:endParaRPr lang="en-PK" sz="1600" dirty="0">
                        <a:highlight>
                          <a:srgbClr val="FFFF00"/>
                        </a:highlight>
                      </a:endParaRPr>
                    </a:p>
                  </a:txBody>
                  <a:tcPr marL="103807" marR="103807" marT="51903" marB="51903"/>
                </a:tc>
                <a:extLst>
                  <a:ext uri="{0D108BD9-81ED-4DB2-BD59-A6C34878D82A}">
                    <a16:rowId xmlns:a16="http://schemas.microsoft.com/office/drawing/2014/main" val="2890552715"/>
                  </a:ext>
                </a:extLst>
              </a:tr>
            </a:tbl>
          </a:graphicData>
        </a:graphic>
      </p:graphicFrame>
    </p:spTree>
    <p:extLst>
      <p:ext uri="{BB962C8B-B14F-4D97-AF65-F5344CB8AC3E}">
        <p14:creationId xmlns:p14="http://schemas.microsoft.com/office/powerpoint/2010/main" val="161973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xfrm>
            <a:off x="720725" y="23365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latin typeface="Archivo Medium"/>
                <a:ea typeface="Archivo Medium"/>
                <a:cs typeface="Archivo Medium"/>
                <a:sym typeface="Archivo Medium"/>
              </a:rPr>
              <a:t>Custom CNN Model Statistics </a:t>
            </a:r>
            <a:endParaRPr lang="en-US" sz="2800" u="sng" dirty="0">
              <a:solidFill>
                <a:schemeClr val="dk1"/>
              </a:solidFill>
              <a:latin typeface="Archivo Medium"/>
              <a:ea typeface="Archivo Medium"/>
              <a:cs typeface="Archivo Medium"/>
              <a:sym typeface="Archivo Medium"/>
            </a:endParaRPr>
          </a:p>
        </p:txBody>
      </p:sp>
      <p:pic>
        <p:nvPicPr>
          <p:cNvPr id="4" name="Picture 3" descr="A graph showing the results of a custom cnn&#10;&#10;Description automatically generated with medium confidence">
            <a:extLst>
              <a:ext uri="{FF2B5EF4-FFF2-40B4-BE49-F238E27FC236}">
                <a16:creationId xmlns:a16="http://schemas.microsoft.com/office/drawing/2014/main" id="{37A9C913-A51E-6D38-6D8B-8298F721B16E}"/>
              </a:ext>
            </a:extLst>
          </p:cNvPr>
          <p:cNvPicPr>
            <a:picLocks noChangeAspect="1"/>
          </p:cNvPicPr>
          <p:nvPr/>
        </p:nvPicPr>
        <p:blipFill>
          <a:blip r:embed="rId2"/>
          <a:srcRect l="3366" t="4543" r="13978" b="4543"/>
          <a:stretch/>
        </p:blipFill>
        <p:spPr>
          <a:xfrm>
            <a:off x="5331923" y="914400"/>
            <a:ext cx="3689692" cy="307088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FABF899-CC87-6E1D-F43C-6B69A02BB8EF}"/>
              </a:ext>
            </a:extLst>
          </p:cNvPr>
          <p:cNvPicPr>
            <a:picLocks noChangeAspect="1"/>
          </p:cNvPicPr>
          <p:nvPr/>
        </p:nvPicPr>
        <p:blipFill>
          <a:blip r:embed="rId3"/>
          <a:srcRect t="12047" r="21299"/>
          <a:stretch/>
        </p:blipFill>
        <p:spPr>
          <a:xfrm>
            <a:off x="680242" y="3110503"/>
            <a:ext cx="4030979" cy="1949398"/>
          </a:xfrm>
          <a:prstGeom prst="rect">
            <a:avLst/>
          </a:prstGeom>
        </p:spPr>
      </p:pic>
      <p:pic>
        <p:nvPicPr>
          <p:cNvPr id="8" name="Picture 7" descr="A graph of a customer and customer&#10;&#10;Description automatically generated with medium confidence">
            <a:extLst>
              <a:ext uri="{FF2B5EF4-FFF2-40B4-BE49-F238E27FC236}">
                <a16:creationId xmlns:a16="http://schemas.microsoft.com/office/drawing/2014/main" id="{684FEBEE-7351-207D-C406-3BF949615DF4}"/>
              </a:ext>
            </a:extLst>
          </p:cNvPr>
          <p:cNvPicPr>
            <a:picLocks noChangeAspect="1"/>
          </p:cNvPicPr>
          <p:nvPr/>
        </p:nvPicPr>
        <p:blipFill>
          <a:blip r:embed="rId4"/>
          <a:srcRect l="1333" t="3585" r="15764" b="6147"/>
          <a:stretch/>
        </p:blipFill>
        <p:spPr>
          <a:xfrm>
            <a:off x="680242" y="914400"/>
            <a:ext cx="4651681" cy="2196103"/>
          </a:xfrm>
          <a:prstGeom prst="rect">
            <a:avLst/>
          </a:prstGeom>
        </p:spPr>
      </p:pic>
    </p:spTree>
    <p:extLst>
      <p:ext uri="{BB962C8B-B14F-4D97-AF65-F5344CB8AC3E}">
        <p14:creationId xmlns:p14="http://schemas.microsoft.com/office/powerpoint/2010/main" val="176029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302750" y="173563"/>
            <a:ext cx="653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CONTENTS</a:t>
            </a:r>
            <a:endParaRPr u="sng" dirty="0"/>
          </a:p>
        </p:txBody>
      </p:sp>
      <p:graphicFrame>
        <p:nvGraphicFramePr>
          <p:cNvPr id="180" name="Google Shape;180;p28"/>
          <p:cNvGraphicFramePr/>
          <p:nvPr>
            <p:extLst>
              <p:ext uri="{D42A27DB-BD31-4B8C-83A1-F6EECF244321}">
                <p14:modId xmlns:p14="http://schemas.microsoft.com/office/powerpoint/2010/main" val="2032169109"/>
              </p:ext>
            </p:extLst>
          </p:nvPr>
        </p:nvGraphicFramePr>
        <p:xfrm>
          <a:off x="1634225" y="878163"/>
          <a:ext cx="5875550" cy="3758131"/>
        </p:xfrm>
        <a:graphic>
          <a:graphicData uri="http://schemas.openxmlformats.org/drawingml/2006/table">
            <a:tbl>
              <a:tblPr>
                <a:noFill/>
                <a:tableStyleId>{308EAF01-3391-4371-AA5C-A99F55B03A4D}</a:tableStyleId>
              </a:tblPr>
              <a:tblGrid>
                <a:gridCol w="431159">
                  <a:extLst>
                    <a:ext uri="{9D8B030D-6E8A-4147-A177-3AD203B41FA5}">
                      <a16:colId xmlns:a16="http://schemas.microsoft.com/office/drawing/2014/main" val="20000"/>
                    </a:ext>
                  </a:extLst>
                </a:gridCol>
                <a:gridCol w="5444391">
                  <a:extLst>
                    <a:ext uri="{9D8B030D-6E8A-4147-A177-3AD203B41FA5}">
                      <a16:colId xmlns:a16="http://schemas.microsoft.com/office/drawing/2014/main" val="20001"/>
                    </a:ext>
                  </a:extLst>
                </a:gridCol>
              </a:tblGrid>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01.</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100" dirty="0">
                          <a:solidFill>
                            <a:schemeClr val="dk1"/>
                          </a:solidFill>
                          <a:latin typeface="Archivo Medium" panose="020B0604020202020204" charset="0"/>
                          <a:ea typeface="Archivo Medium"/>
                          <a:cs typeface="Archivo Medium" panose="020B0604020202020204" charset="0"/>
                          <a:sym typeface="Archivo Medium"/>
                        </a:rPr>
                        <a:t>Introduction</a:t>
                      </a:r>
                      <a:endParaRPr sz="1100" dirty="0">
                        <a:solidFill>
                          <a:schemeClr val="dk1"/>
                        </a:solidFill>
                        <a:latin typeface="Archivo Medium" panose="020B0604020202020204" charset="0"/>
                        <a:ea typeface="Archivo Medium"/>
                        <a:cs typeface="Archivo Medium" panose="020B0604020202020204" charset="0"/>
                        <a:sym typeface="Archivo Medium"/>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81030567"/>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02.</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100" dirty="0">
                          <a:solidFill>
                            <a:schemeClr val="dk1"/>
                          </a:solidFill>
                          <a:latin typeface="Archivo Medium" panose="020B0604020202020204" charset="0"/>
                          <a:ea typeface="Archivo Medium"/>
                          <a:cs typeface="Archivo Medium" panose="020B0604020202020204" charset="0"/>
                          <a:sym typeface="Archivo Medium"/>
                        </a:rPr>
                        <a:t>Literature Review</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03.</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100" b="0" i="0" u="none" strike="noStrike" cap="none" dirty="0">
                          <a:solidFill>
                            <a:srgbClr val="0F2947"/>
                          </a:solidFill>
                          <a:effectLst/>
                          <a:latin typeface="Archivo Medium" panose="020B0604020202020204" charset="0"/>
                          <a:ea typeface="Arial"/>
                          <a:cs typeface="Archivo Medium" panose="020B0604020202020204" charset="0"/>
                          <a:sym typeface="Arial"/>
                        </a:rPr>
                        <a:t>Summary of Literature Review</a:t>
                      </a:r>
                      <a:endParaRPr lang="en-US" sz="1100" b="0" dirty="0">
                        <a:solidFill>
                          <a:srgbClr val="0F2947"/>
                        </a:solidFill>
                        <a:latin typeface="Archivo Medium" panose="020B0604020202020204" charset="0"/>
                        <a:ea typeface="Archivo Medium"/>
                        <a:cs typeface="Archivo Medium" panose="020B0604020202020204" charset="0"/>
                        <a:sym typeface="Archivo Medium"/>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543579856"/>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04.</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100" dirty="0">
                          <a:solidFill>
                            <a:schemeClr val="dk1"/>
                          </a:solidFill>
                          <a:latin typeface="Archivo Medium" panose="020B0604020202020204" charset="0"/>
                          <a:ea typeface="Archivo Medium"/>
                          <a:cs typeface="Archivo Medium" panose="020B0604020202020204" charset="0"/>
                          <a:sym typeface="Archivo Medium"/>
                        </a:rPr>
                        <a:t>Problem Statement</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05.</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Aims and Objectives</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06.</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Mapping of project with SDGs &amp; CEP</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07.</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Methodology</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8448457"/>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08.</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Tools &amp; Technologies</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09757275"/>
                  </a:ext>
                </a:extLst>
              </a:tr>
              <a:tr h="289087">
                <a:tc>
                  <a:txBody>
                    <a:bodyPr/>
                    <a:lstStyle/>
                    <a:p>
                      <a:pPr marL="0" lvl="0" indent="0" algn="l" rtl="0">
                        <a:spcBef>
                          <a:spcPts val="0"/>
                        </a:spcBef>
                        <a:spcAft>
                          <a:spcPts val="0"/>
                        </a:spcAft>
                        <a:buNone/>
                      </a:pPr>
                      <a:r>
                        <a:rPr lang="en-US" sz="1100" b="1" u="none" dirty="0">
                          <a:solidFill>
                            <a:schemeClr val="dk1"/>
                          </a:solidFill>
                          <a:latin typeface="Archivo Medium" panose="020B0604020202020204" charset="0"/>
                          <a:ea typeface="Catamaran"/>
                          <a:cs typeface="Archivo Medium" panose="020B0604020202020204" charset="0"/>
                          <a:sym typeface="Catamaran"/>
                        </a:rPr>
                        <a:t>09.</a:t>
                      </a:r>
                      <a:endParaRPr sz="1100" b="1" u="none" dirty="0">
                        <a:solidFill>
                          <a:schemeClr val="dk1"/>
                        </a:solidFill>
                        <a:latin typeface="Archivo Medium" panose="020B0604020202020204" charset="0"/>
                        <a:ea typeface="Catamaran"/>
                        <a:cs typeface="Archivo Medium" panose="020B0604020202020204" charset="0"/>
                        <a:sym typeface="Catamaran"/>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Data Collection &amp; Preprocessing </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93965576"/>
                  </a:ext>
                </a:extLst>
              </a:tr>
              <a:tr h="289087">
                <a:tc>
                  <a:txBody>
                    <a:bodyPr/>
                    <a:lstStyle/>
                    <a:p>
                      <a:pPr marL="0" lvl="0" indent="0" algn="l" rtl="0">
                        <a:spcBef>
                          <a:spcPts val="0"/>
                        </a:spcBef>
                        <a:spcAft>
                          <a:spcPts val="0"/>
                        </a:spcAft>
                        <a:buNone/>
                      </a:pPr>
                      <a:r>
                        <a:rPr lang="en" sz="1100" b="1" dirty="0">
                          <a:solidFill>
                            <a:schemeClr val="dk1"/>
                          </a:solidFill>
                          <a:latin typeface="Archivo Medium" panose="020B0604020202020204" charset="0"/>
                          <a:ea typeface="Catamaran"/>
                          <a:cs typeface="Archivo Medium" panose="020B0604020202020204" charset="0"/>
                          <a:sym typeface="Catamaran"/>
                        </a:rPr>
                        <a:t>10.</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100" dirty="0">
                          <a:solidFill>
                            <a:schemeClr val="dk1"/>
                          </a:solidFill>
                          <a:latin typeface="Archivo Medium" panose="020B0604020202020204" charset="0"/>
                          <a:ea typeface="Archivo Medium"/>
                          <a:cs typeface="Archivo Medium" panose="020B0604020202020204" charset="0"/>
                          <a:sym typeface="Archivo Medium"/>
                        </a:rPr>
                        <a:t>Model Evolution and Selection</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89087">
                <a:tc>
                  <a:txBody>
                    <a:bodyPr/>
                    <a:lstStyle/>
                    <a:p>
                      <a:pPr marL="0" lvl="0" indent="0" algn="l" rtl="0">
                        <a:spcBef>
                          <a:spcPts val="0"/>
                        </a:spcBef>
                        <a:spcAft>
                          <a:spcPts val="0"/>
                        </a:spcAft>
                        <a:buNone/>
                      </a:pPr>
                      <a:r>
                        <a:rPr lang="en" sz="1100" b="1" dirty="0">
                          <a:solidFill>
                            <a:schemeClr val="dk1"/>
                          </a:solidFill>
                          <a:latin typeface="Archivo Medium" panose="020B0604020202020204" charset="0"/>
                          <a:ea typeface="Catamaran"/>
                          <a:cs typeface="Archivo Medium" panose="020B0604020202020204" charset="0"/>
                          <a:sym typeface="Catamaran"/>
                        </a:rPr>
                        <a:t>11.</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Verification of Generated Report </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544204213"/>
                  </a:ext>
                </a:extLst>
              </a:tr>
              <a:tr h="289087">
                <a:tc>
                  <a:txBody>
                    <a:bodyPr/>
                    <a:lstStyle/>
                    <a:p>
                      <a:pPr marL="0" lvl="0" indent="0" algn="l" rtl="0">
                        <a:spcBef>
                          <a:spcPts val="0"/>
                        </a:spcBef>
                        <a:spcAft>
                          <a:spcPts val="0"/>
                        </a:spcAft>
                        <a:buNone/>
                      </a:pPr>
                      <a:r>
                        <a:rPr lang="en" sz="1100" b="1" dirty="0">
                          <a:solidFill>
                            <a:schemeClr val="dk1"/>
                          </a:solidFill>
                          <a:latin typeface="Archivo Medium" panose="020B0604020202020204" charset="0"/>
                          <a:ea typeface="Catamaran"/>
                          <a:cs typeface="Archivo Medium" panose="020B0604020202020204" charset="0"/>
                          <a:sym typeface="Catamaran"/>
                        </a:rPr>
                        <a:t>12.</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Results</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032988285"/>
                  </a:ext>
                </a:extLst>
              </a:tr>
              <a:tr h="289087">
                <a:tc>
                  <a:txBody>
                    <a:bodyPr/>
                    <a:lstStyle/>
                    <a:p>
                      <a:pPr marL="0" lvl="0" indent="0" algn="l" rtl="0">
                        <a:spcBef>
                          <a:spcPts val="0"/>
                        </a:spcBef>
                        <a:spcAft>
                          <a:spcPts val="0"/>
                        </a:spcAft>
                        <a:buNone/>
                      </a:pPr>
                      <a:r>
                        <a:rPr lang="en" sz="1100" b="1" dirty="0">
                          <a:solidFill>
                            <a:schemeClr val="dk1"/>
                          </a:solidFill>
                          <a:latin typeface="Archivo Medium" panose="020B0604020202020204" charset="0"/>
                          <a:ea typeface="Catamaran"/>
                          <a:cs typeface="Archivo Medium" panose="020B0604020202020204" charset="0"/>
                          <a:sym typeface="Catamaran"/>
                        </a:rPr>
                        <a:t>13.</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100" dirty="0">
                          <a:solidFill>
                            <a:schemeClr val="dk1"/>
                          </a:solidFill>
                          <a:latin typeface="Archivo Medium" panose="020B0604020202020204" charset="0"/>
                          <a:ea typeface="Archivo Medium"/>
                          <a:cs typeface="Archivo Medium" panose="020B0604020202020204" charset="0"/>
                          <a:sym typeface="Archivo Medium"/>
                        </a:rPr>
                        <a:t>References</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7825205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xfrm>
            <a:off x="720725" y="23365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latin typeface="Archivo Medium"/>
                <a:ea typeface="Archivo Medium"/>
                <a:cs typeface="Archivo Medium"/>
                <a:sym typeface="Archivo Medium"/>
              </a:rPr>
              <a:t>ResNet50 Model Statistics </a:t>
            </a:r>
            <a:endParaRPr lang="en-US" sz="2800" u="sng" dirty="0">
              <a:solidFill>
                <a:schemeClr val="dk1"/>
              </a:solidFill>
              <a:latin typeface="Archivo Medium"/>
              <a:ea typeface="Archivo Medium"/>
              <a:cs typeface="Archivo Medium"/>
              <a:sym typeface="Archivo Medium"/>
            </a:endParaRPr>
          </a:p>
        </p:txBody>
      </p:sp>
      <p:pic>
        <p:nvPicPr>
          <p:cNvPr id="3" name="Picture 2" descr="A diagram of a number of blue squares&#10;&#10;Description automatically generated with medium confidence">
            <a:extLst>
              <a:ext uri="{FF2B5EF4-FFF2-40B4-BE49-F238E27FC236}">
                <a16:creationId xmlns:a16="http://schemas.microsoft.com/office/drawing/2014/main" id="{059292CF-7DB5-823D-8730-D7ECF63703C1}"/>
              </a:ext>
            </a:extLst>
          </p:cNvPr>
          <p:cNvPicPr>
            <a:picLocks noChangeAspect="1"/>
          </p:cNvPicPr>
          <p:nvPr/>
        </p:nvPicPr>
        <p:blipFill>
          <a:blip r:embed="rId2"/>
          <a:stretch>
            <a:fillRect/>
          </a:stretch>
        </p:blipFill>
        <p:spPr>
          <a:xfrm>
            <a:off x="5354433" y="894570"/>
            <a:ext cx="3789567" cy="31572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3533940-D939-3F87-080E-C5E8FA29DF05}"/>
              </a:ext>
            </a:extLst>
          </p:cNvPr>
          <p:cNvPicPr>
            <a:picLocks noChangeAspect="1"/>
          </p:cNvPicPr>
          <p:nvPr/>
        </p:nvPicPr>
        <p:blipFill>
          <a:blip r:embed="rId3"/>
          <a:srcRect t="13385"/>
          <a:stretch/>
        </p:blipFill>
        <p:spPr>
          <a:xfrm>
            <a:off x="508113" y="3153926"/>
            <a:ext cx="4066739" cy="1795728"/>
          </a:xfrm>
          <a:prstGeom prst="rect">
            <a:avLst/>
          </a:prstGeom>
        </p:spPr>
      </p:pic>
      <p:pic>
        <p:nvPicPr>
          <p:cNvPr id="10" name="Picture 9"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04CBCBE7-E411-932B-1731-16E0D7879EB8}"/>
              </a:ext>
            </a:extLst>
          </p:cNvPr>
          <p:cNvPicPr>
            <a:picLocks noChangeAspect="1"/>
          </p:cNvPicPr>
          <p:nvPr/>
        </p:nvPicPr>
        <p:blipFill>
          <a:blip r:embed="rId4"/>
          <a:srcRect t="5959" r="18445" b="7694"/>
          <a:stretch/>
        </p:blipFill>
        <p:spPr>
          <a:xfrm>
            <a:off x="508113" y="895692"/>
            <a:ext cx="4846320" cy="2248828"/>
          </a:xfrm>
          <a:prstGeom prst="rect">
            <a:avLst/>
          </a:prstGeom>
        </p:spPr>
      </p:pic>
    </p:spTree>
    <p:extLst>
      <p:ext uri="{BB962C8B-B14F-4D97-AF65-F5344CB8AC3E}">
        <p14:creationId xmlns:p14="http://schemas.microsoft.com/office/powerpoint/2010/main" val="34656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814C8-F999-0659-5CB8-C682ABE0312B}"/>
            </a:ext>
          </a:extLst>
        </p:cNvPr>
        <p:cNvGrpSpPr/>
        <p:nvPr/>
      </p:nvGrpSpPr>
      <p:grpSpPr>
        <a:xfrm>
          <a:off x="0" y="0"/>
          <a:ext cx="0" cy="0"/>
          <a:chOff x="0" y="0"/>
          <a:chExt cx="0" cy="0"/>
        </a:xfrm>
      </p:grpSpPr>
      <p:sp>
        <p:nvSpPr>
          <p:cNvPr id="15" name="Google Shape;273;p36">
            <a:extLst>
              <a:ext uri="{FF2B5EF4-FFF2-40B4-BE49-F238E27FC236}">
                <a16:creationId xmlns:a16="http://schemas.microsoft.com/office/drawing/2014/main" id="{C3B0475E-AFA6-4810-25D5-5AAED7D758F6}"/>
              </a:ext>
            </a:extLst>
          </p:cNvPr>
          <p:cNvSpPr txBox="1">
            <a:spLocks noGrp="1"/>
          </p:cNvSpPr>
          <p:nvPr>
            <p:ph type="title"/>
          </p:nvPr>
        </p:nvSpPr>
        <p:spPr>
          <a:xfrm>
            <a:off x="720725" y="23365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latin typeface="Archivo Medium"/>
                <a:ea typeface="Archivo Medium"/>
                <a:cs typeface="Archivo Medium"/>
                <a:sym typeface="Archivo Medium"/>
              </a:rPr>
              <a:t>EfficientNetB0 Model Statistics </a:t>
            </a:r>
            <a:endParaRPr lang="en-US" sz="2800" u="sng" dirty="0">
              <a:solidFill>
                <a:schemeClr val="dk1"/>
              </a:solidFill>
              <a:latin typeface="Archivo Medium"/>
              <a:ea typeface="Archivo Medium"/>
              <a:cs typeface="Archivo Medium"/>
              <a:sym typeface="Archivo Medium"/>
            </a:endParaRPr>
          </a:p>
        </p:txBody>
      </p:sp>
      <p:pic>
        <p:nvPicPr>
          <p:cNvPr id="3" name="Picture 2" descr="A graph of a number of blue squares&#10;&#10;Description automatically generated with medium confidence">
            <a:extLst>
              <a:ext uri="{FF2B5EF4-FFF2-40B4-BE49-F238E27FC236}">
                <a16:creationId xmlns:a16="http://schemas.microsoft.com/office/drawing/2014/main" id="{CB07C8AF-199E-FA3B-EB5B-0BCEABE61DD7}"/>
              </a:ext>
            </a:extLst>
          </p:cNvPr>
          <p:cNvPicPr>
            <a:picLocks noChangeAspect="1"/>
          </p:cNvPicPr>
          <p:nvPr/>
        </p:nvPicPr>
        <p:blipFill>
          <a:blip r:embed="rId2"/>
          <a:srcRect l="2400" t="5203" r="6924" b="8742"/>
          <a:stretch/>
        </p:blipFill>
        <p:spPr>
          <a:xfrm>
            <a:off x="5288470" y="943328"/>
            <a:ext cx="3708146" cy="29861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9FB4C37-04C0-1CD4-6426-1B4D16DDC954}"/>
              </a:ext>
            </a:extLst>
          </p:cNvPr>
          <p:cNvPicPr>
            <a:picLocks noChangeAspect="1"/>
          </p:cNvPicPr>
          <p:nvPr/>
        </p:nvPicPr>
        <p:blipFill>
          <a:blip r:embed="rId3"/>
          <a:srcRect t="12709" r="21294"/>
          <a:stretch/>
        </p:blipFill>
        <p:spPr>
          <a:xfrm>
            <a:off x="503364" y="3154725"/>
            <a:ext cx="3880485" cy="1920223"/>
          </a:xfrm>
          <a:prstGeom prst="rect">
            <a:avLst/>
          </a:prstGeom>
        </p:spPr>
      </p:pic>
      <p:pic>
        <p:nvPicPr>
          <p:cNvPr id="10" name="Picture 9" descr="A graph and diagram of a company&#10;&#10;Description automatically generated with medium confidence">
            <a:extLst>
              <a:ext uri="{FF2B5EF4-FFF2-40B4-BE49-F238E27FC236}">
                <a16:creationId xmlns:a16="http://schemas.microsoft.com/office/drawing/2014/main" id="{9192841C-6A13-C784-6EF5-5CB796DEF2AE}"/>
              </a:ext>
            </a:extLst>
          </p:cNvPr>
          <p:cNvPicPr>
            <a:picLocks noChangeAspect="1"/>
          </p:cNvPicPr>
          <p:nvPr/>
        </p:nvPicPr>
        <p:blipFill>
          <a:blip r:embed="rId4"/>
          <a:srcRect r="14222" b="6554"/>
          <a:stretch/>
        </p:blipFill>
        <p:spPr>
          <a:xfrm>
            <a:off x="503364" y="943328"/>
            <a:ext cx="4785106" cy="2211397"/>
          </a:xfrm>
          <a:prstGeom prst="rect">
            <a:avLst/>
          </a:prstGeom>
        </p:spPr>
      </p:pic>
    </p:spTree>
    <p:extLst>
      <p:ext uri="{BB962C8B-B14F-4D97-AF65-F5344CB8AC3E}">
        <p14:creationId xmlns:p14="http://schemas.microsoft.com/office/powerpoint/2010/main" val="22107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3;p36">
            <a:extLst>
              <a:ext uri="{FF2B5EF4-FFF2-40B4-BE49-F238E27FC236}">
                <a16:creationId xmlns:a16="http://schemas.microsoft.com/office/drawing/2014/main" id="{9F14E84C-BF46-620A-8B12-52F1BB4DC88B}"/>
              </a:ext>
            </a:extLst>
          </p:cNvPr>
          <p:cNvSpPr txBox="1">
            <a:spLocks noGrp="1"/>
          </p:cNvSpPr>
          <p:nvPr>
            <p:ph type="title"/>
          </p:nvPr>
        </p:nvSpPr>
        <p:spPr>
          <a:xfrm>
            <a:off x="720725" y="233652"/>
            <a:ext cx="7702550" cy="5730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latin typeface="Archivo Medium"/>
                <a:ea typeface="Archivo Medium"/>
                <a:cs typeface="Archivo Medium"/>
                <a:sym typeface="Archivo Medium"/>
              </a:rPr>
              <a:t>VGG 16 Model Statistics </a:t>
            </a:r>
            <a:endParaRPr lang="en-US" sz="2800" u="sng" dirty="0">
              <a:solidFill>
                <a:schemeClr val="dk1"/>
              </a:solidFill>
              <a:latin typeface="Archivo Medium"/>
              <a:ea typeface="Archivo Medium"/>
              <a:cs typeface="Archivo Medium"/>
              <a:sym typeface="Archivo Medium"/>
            </a:endParaRPr>
          </a:p>
        </p:txBody>
      </p:sp>
      <p:pic>
        <p:nvPicPr>
          <p:cNvPr id="4" name="Picture 3" descr="A graph of a number of blue squares&#10;&#10;Description automatically generated">
            <a:extLst>
              <a:ext uri="{FF2B5EF4-FFF2-40B4-BE49-F238E27FC236}">
                <a16:creationId xmlns:a16="http://schemas.microsoft.com/office/drawing/2014/main" id="{3F69B2F2-8F62-8242-F13C-05310AC0C798}"/>
              </a:ext>
            </a:extLst>
          </p:cNvPr>
          <p:cNvPicPr>
            <a:picLocks noChangeAspect="1"/>
          </p:cNvPicPr>
          <p:nvPr/>
        </p:nvPicPr>
        <p:blipFill>
          <a:blip r:embed="rId2"/>
          <a:srcRect l="-1226" t="765" r="12274" b="-765"/>
          <a:stretch/>
        </p:blipFill>
        <p:spPr>
          <a:xfrm>
            <a:off x="5121446" y="806740"/>
            <a:ext cx="3628060" cy="317545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62AC4BD-DA41-88B8-0FC9-322394601EF6}"/>
              </a:ext>
            </a:extLst>
          </p:cNvPr>
          <p:cNvPicPr>
            <a:picLocks noChangeAspect="1"/>
          </p:cNvPicPr>
          <p:nvPr/>
        </p:nvPicPr>
        <p:blipFill>
          <a:blip r:embed="rId3"/>
          <a:srcRect t="9735" r="25957" b="12273"/>
          <a:stretch/>
        </p:blipFill>
        <p:spPr>
          <a:xfrm>
            <a:off x="219698" y="3163092"/>
            <a:ext cx="3802857" cy="1928812"/>
          </a:xfrm>
          <a:prstGeom prst="rect">
            <a:avLst/>
          </a:prstGeom>
        </p:spPr>
      </p:pic>
      <p:pic>
        <p:nvPicPr>
          <p:cNvPr id="10" name="Picture 9" descr="A graph of a graph of a person's body&#10;&#10;Description automatically generated with medium confidence">
            <a:extLst>
              <a:ext uri="{FF2B5EF4-FFF2-40B4-BE49-F238E27FC236}">
                <a16:creationId xmlns:a16="http://schemas.microsoft.com/office/drawing/2014/main" id="{528C45C5-5B85-5745-0417-9A48A795C105}"/>
              </a:ext>
            </a:extLst>
          </p:cNvPr>
          <p:cNvPicPr>
            <a:picLocks noChangeAspect="1"/>
          </p:cNvPicPr>
          <p:nvPr/>
        </p:nvPicPr>
        <p:blipFill>
          <a:blip r:embed="rId4"/>
          <a:srcRect l="624" t="3726" r="19219" b="12842"/>
          <a:stretch/>
        </p:blipFill>
        <p:spPr>
          <a:xfrm>
            <a:off x="200990" y="806740"/>
            <a:ext cx="5022056" cy="2356352"/>
          </a:xfrm>
          <a:prstGeom prst="rect">
            <a:avLst/>
          </a:prstGeom>
        </p:spPr>
      </p:pic>
    </p:spTree>
    <p:extLst>
      <p:ext uri="{BB962C8B-B14F-4D97-AF65-F5344CB8AC3E}">
        <p14:creationId xmlns:p14="http://schemas.microsoft.com/office/powerpoint/2010/main" val="410063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10" name="Google Shape;273;p36">
            <a:extLst>
              <a:ext uri="{FF2B5EF4-FFF2-40B4-BE49-F238E27FC236}">
                <a16:creationId xmlns:a16="http://schemas.microsoft.com/office/drawing/2014/main" id="{721003FE-DE25-8902-ED04-39E1BB6F6B1C}"/>
              </a:ext>
            </a:extLst>
          </p:cNvPr>
          <p:cNvSpPr txBox="1">
            <a:spLocks noGrp="1"/>
          </p:cNvSpPr>
          <p:nvPr>
            <p:ph type="title"/>
          </p:nvPr>
        </p:nvSpPr>
        <p:spPr>
          <a:xfrm>
            <a:off x="1502045" y="447710"/>
            <a:ext cx="65385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u="sng" dirty="0">
                <a:solidFill>
                  <a:schemeClr val="dk1"/>
                </a:solidFill>
                <a:latin typeface="Archivo Medium"/>
                <a:ea typeface="Archivo Medium"/>
                <a:cs typeface="Archivo Medium"/>
                <a:sym typeface="Archivo Medium"/>
              </a:rPr>
              <a:t>10 . Model Evaluation and </a:t>
            </a:r>
            <a:r>
              <a:rPr lang="en-US" sz="2800" u="sng" dirty="0">
                <a:latin typeface="Archivo Medium"/>
                <a:ea typeface="Archivo Medium"/>
                <a:cs typeface="Archivo Medium"/>
                <a:sym typeface="Archivo Medium"/>
              </a:rPr>
              <a:t>Selection</a:t>
            </a:r>
            <a:endParaRPr lang="en-US" sz="2800" u="sng" dirty="0">
              <a:solidFill>
                <a:schemeClr val="dk1"/>
              </a:solidFill>
              <a:latin typeface="Archivo Medium"/>
              <a:ea typeface="Archivo Medium"/>
              <a:cs typeface="Archivo Medium"/>
              <a:sym typeface="Archivo Medium"/>
            </a:endParaRPr>
          </a:p>
        </p:txBody>
      </p:sp>
      <p:sp>
        <p:nvSpPr>
          <p:cNvPr id="12" name="Text Placeholder 11">
            <a:extLst>
              <a:ext uri="{FF2B5EF4-FFF2-40B4-BE49-F238E27FC236}">
                <a16:creationId xmlns:a16="http://schemas.microsoft.com/office/drawing/2014/main" id="{35E74E13-6681-0D0C-D77B-4878C1FFBFD6}"/>
              </a:ext>
            </a:extLst>
          </p:cNvPr>
          <p:cNvSpPr>
            <a:spLocks noGrp="1"/>
          </p:cNvSpPr>
          <p:nvPr>
            <p:ph type="body" idx="1"/>
          </p:nvPr>
        </p:nvSpPr>
        <p:spPr>
          <a:xfrm>
            <a:off x="1250814" y="1315490"/>
            <a:ext cx="7039745" cy="3093950"/>
          </a:xfrm>
        </p:spPr>
        <p:txBody>
          <a:bodyPr/>
          <a:lstStyle/>
          <a:p>
            <a:pPr algn="l"/>
            <a:r>
              <a:rPr lang="en-US" sz="1600" b="0" i="0" dirty="0">
                <a:solidFill>
                  <a:srgbClr val="0D0D0D"/>
                </a:solidFill>
                <a:effectLst/>
                <a:latin typeface="Archivo Medium" panose="020B0604020202020204" charset="0"/>
                <a:cs typeface="Archivo Medium" panose="020B0604020202020204" charset="0"/>
              </a:rPr>
              <a:t>Based on the classification reports for your custom CNN, ResNet50, and VGG16, the best model architecture is </a:t>
            </a:r>
            <a:r>
              <a:rPr lang="en-US" sz="1600" b="1" i="0" dirty="0">
                <a:solidFill>
                  <a:srgbClr val="0D0D0D"/>
                </a:solidFill>
                <a:effectLst/>
                <a:latin typeface="Archivo Medium" panose="020B0604020202020204" charset="0"/>
                <a:cs typeface="Archivo Medium" panose="020B0604020202020204" charset="0"/>
              </a:rPr>
              <a:t>VGG16</a:t>
            </a:r>
            <a:r>
              <a:rPr lang="en-US" sz="1600" b="0" i="0" dirty="0">
                <a:solidFill>
                  <a:srgbClr val="0D0D0D"/>
                </a:solidFill>
                <a:effectLst/>
                <a:latin typeface="Archivo Medium" panose="020B0604020202020204" charset="0"/>
                <a:cs typeface="Archivo Medium" panose="020B0604020202020204" charset="0"/>
              </a:rPr>
              <a:t>. </a:t>
            </a:r>
            <a:endParaRPr lang="en-US" sz="1600" dirty="0">
              <a:solidFill>
                <a:srgbClr val="0D0D0D"/>
              </a:solidFill>
              <a:latin typeface="Archivo Medium" panose="020B0604020202020204" charset="0"/>
              <a:cs typeface="Archivo Medium" panose="020B0604020202020204" charset="0"/>
            </a:endParaRPr>
          </a:p>
          <a:p>
            <a:pPr marL="139700" indent="0" algn="l">
              <a:buNone/>
            </a:pPr>
            <a:endParaRPr lang="en-US" sz="1600" b="0" i="0" dirty="0">
              <a:solidFill>
                <a:srgbClr val="0D0D0D"/>
              </a:solidFill>
              <a:effectLst/>
              <a:latin typeface="Archivo Medium" panose="020B0604020202020204" charset="0"/>
              <a:cs typeface="Archivo Medium" panose="020B0604020202020204" charset="0"/>
            </a:endParaRPr>
          </a:p>
          <a:p>
            <a:pPr algn="l">
              <a:buFont typeface="+mj-lt"/>
              <a:buAutoNum type="arabicPeriod"/>
            </a:pPr>
            <a:r>
              <a:rPr lang="en-US" sz="1600" b="1" i="0" dirty="0">
                <a:solidFill>
                  <a:srgbClr val="0D0D0D"/>
                </a:solidFill>
                <a:effectLst/>
                <a:latin typeface="Archivo Medium" panose="020B0604020202020204" charset="0"/>
                <a:cs typeface="Archivo Medium" panose="020B0604020202020204" charset="0"/>
              </a:rPr>
              <a:t>High Accuracy</a:t>
            </a:r>
            <a:r>
              <a:rPr lang="en-US" sz="1600" b="0" i="0" dirty="0">
                <a:solidFill>
                  <a:srgbClr val="0D0D0D"/>
                </a:solidFill>
                <a:effectLst/>
                <a:latin typeface="Archivo Medium" panose="020B0604020202020204" charset="0"/>
                <a:cs typeface="Archivo Medium" panose="020B0604020202020204" charset="0"/>
              </a:rPr>
              <a:t>:</a:t>
            </a:r>
          </a:p>
          <a:p>
            <a:pPr marL="742950" lvl="1" indent="-285750" algn="l">
              <a:buFont typeface="+mj-lt"/>
              <a:buAutoNum type="arabicPeriod"/>
            </a:pPr>
            <a:r>
              <a:rPr lang="en-US" sz="1600" b="0" i="0" dirty="0">
                <a:solidFill>
                  <a:srgbClr val="0D0D0D"/>
                </a:solidFill>
                <a:effectLst/>
                <a:latin typeface="Archivo Medium" panose="020B0604020202020204" charset="0"/>
                <a:cs typeface="Archivo Medium" panose="020B0604020202020204" charset="0"/>
              </a:rPr>
              <a:t>VGG16 achieves an accuracy of </a:t>
            </a:r>
            <a:r>
              <a:rPr lang="en-US" sz="1600" b="1" i="0" dirty="0">
                <a:solidFill>
                  <a:srgbClr val="0D0D0D"/>
                </a:solidFill>
                <a:effectLst/>
                <a:latin typeface="Archivo Medium" panose="020B0604020202020204" charset="0"/>
                <a:cs typeface="Archivo Medium" panose="020B0604020202020204" charset="0"/>
              </a:rPr>
              <a:t>92%</a:t>
            </a:r>
            <a:r>
              <a:rPr lang="en-US" sz="1600" b="0" i="0" dirty="0">
                <a:solidFill>
                  <a:srgbClr val="0D0D0D"/>
                </a:solidFill>
                <a:effectLst/>
                <a:latin typeface="Archivo Medium" panose="020B0604020202020204" charset="0"/>
                <a:cs typeface="Archivo Medium" panose="020B0604020202020204" charset="0"/>
              </a:rPr>
              <a:t>, which is significantly higher than the custom CNN (</a:t>
            </a:r>
            <a:r>
              <a:rPr lang="en-US" sz="1600" dirty="0">
                <a:solidFill>
                  <a:srgbClr val="0D0D0D"/>
                </a:solidFill>
                <a:latin typeface="Archivo Medium" panose="020B0604020202020204" charset="0"/>
                <a:cs typeface="Archivo Medium" panose="020B0604020202020204" charset="0"/>
              </a:rPr>
              <a:t>60</a:t>
            </a:r>
            <a:r>
              <a:rPr lang="en-US" sz="1600" b="0" i="0" dirty="0">
                <a:solidFill>
                  <a:srgbClr val="0D0D0D"/>
                </a:solidFill>
                <a:effectLst/>
                <a:latin typeface="Archivo Medium" panose="020B0604020202020204" charset="0"/>
                <a:cs typeface="Archivo Medium" panose="020B0604020202020204" charset="0"/>
              </a:rPr>
              <a:t>%) , EfficientNetB0 (31%) and ResNet50 (65%).</a:t>
            </a:r>
          </a:p>
          <a:p>
            <a:pPr algn="l">
              <a:buFont typeface="+mj-lt"/>
              <a:buAutoNum type="arabicPeriod"/>
            </a:pPr>
            <a:r>
              <a:rPr lang="en-US" sz="1600" b="1" i="0" dirty="0">
                <a:solidFill>
                  <a:srgbClr val="0D0D0D"/>
                </a:solidFill>
                <a:effectLst/>
                <a:latin typeface="Archivo Medium" panose="020B0604020202020204" charset="0"/>
                <a:cs typeface="Archivo Medium" panose="020B0604020202020204" charset="0"/>
              </a:rPr>
              <a:t>Consistent Precision, Recall, and F1-Score</a:t>
            </a:r>
            <a:r>
              <a:rPr lang="en-US" sz="1600" b="0" i="0" dirty="0">
                <a:solidFill>
                  <a:srgbClr val="0D0D0D"/>
                </a:solidFill>
                <a:effectLst/>
                <a:latin typeface="Archivo Medium" panose="020B0604020202020204" charset="0"/>
                <a:cs typeface="Archivo Medium" panose="020B0604020202020204" charset="0"/>
              </a:rPr>
              <a:t>:</a:t>
            </a:r>
          </a:p>
          <a:p>
            <a:pPr marL="742950" lvl="1" indent="-285750" algn="l">
              <a:buFont typeface="+mj-lt"/>
              <a:buAutoNum type="arabicPeriod"/>
            </a:pPr>
            <a:r>
              <a:rPr lang="en-US" sz="1600" b="0" i="0" dirty="0">
                <a:solidFill>
                  <a:srgbClr val="0D0D0D"/>
                </a:solidFill>
                <a:effectLst/>
                <a:latin typeface="Archivo Medium" panose="020B0604020202020204" charset="0"/>
                <a:cs typeface="Archivo Medium" panose="020B0604020202020204" charset="0"/>
              </a:rPr>
              <a:t>VGG16 has consistently high precision, recall, and F1-score across all four classes. </a:t>
            </a:r>
            <a:endParaRPr lang="en-PK" sz="1600" dirty="0">
              <a:latin typeface="Archivo Medium" panose="020B0604020202020204" charset="0"/>
              <a:cs typeface="Archivo Medium"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C714-B283-4B47-7F57-7D59E0205688}"/>
              </a:ext>
            </a:extLst>
          </p:cNvPr>
          <p:cNvSpPr>
            <a:spLocks noGrp="1"/>
          </p:cNvSpPr>
          <p:nvPr>
            <p:ph type="title"/>
          </p:nvPr>
        </p:nvSpPr>
        <p:spPr/>
        <p:txBody>
          <a:bodyPr/>
          <a:lstStyle/>
          <a:p>
            <a:r>
              <a:rPr lang="en-US" dirty="0"/>
              <a:t>11. Verification of Generated Reports </a:t>
            </a:r>
            <a:endParaRPr lang="en-PK" dirty="0"/>
          </a:p>
        </p:txBody>
      </p:sp>
      <p:sp>
        <p:nvSpPr>
          <p:cNvPr id="3" name="Text Placeholder 2">
            <a:extLst>
              <a:ext uri="{FF2B5EF4-FFF2-40B4-BE49-F238E27FC236}">
                <a16:creationId xmlns:a16="http://schemas.microsoft.com/office/drawing/2014/main" id="{6016F267-5D61-2A67-FF92-1D2B221BCC27}"/>
              </a:ext>
            </a:extLst>
          </p:cNvPr>
          <p:cNvSpPr>
            <a:spLocks noGrp="1"/>
          </p:cNvSpPr>
          <p:nvPr>
            <p:ph type="body" idx="1"/>
          </p:nvPr>
        </p:nvSpPr>
        <p:spPr>
          <a:xfrm>
            <a:off x="1302750" y="1461084"/>
            <a:ext cx="6538500" cy="2059355"/>
          </a:xfrm>
        </p:spPr>
        <p:txBody>
          <a:bodyPr/>
          <a:lstStyle/>
          <a:p>
            <a:pPr marL="139700" indent="0">
              <a:lnSpc>
                <a:spcPct val="150000"/>
              </a:lnSpc>
              <a:buNone/>
            </a:pPr>
            <a:r>
              <a:rPr lang="en-US" sz="1600" dirty="0"/>
              <a:t>To validate the accuracy of our generated reports, we had 8 to 10 samples reviewed by chest specialist Dr. Ganesh Khatri at New Civil Hospital, </a:t>
            </a:r>
            <a:r>
              <a:rPr lang="en-US" sz="1600" dirty="0" err="1"/>
              <a:t>Mirpurkhas</a:t>
            </a:r>
            <a:r>
              <a:rPr lang="en-US" sz="1600" dirty="0"/>
              <a:t>. He confirmed that all the reports were generated correctly, aligning well with clinical standards.</a:t>
            </a:r>
          </a:p>
        </p:txBody>
      </p:sp>
    </p:spTree>
    <p:extLst>
      <p:ext uri="{BB962C8B-B14F-4D97-AF65-F5344CB8AC3E}">
        <p14:creationId xmlns:p14="http://schemas.microsoft.com/office/powerpoint/2010/main" val="612591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C11AD7-7830-524B-8968-EB4179A921B8}"/>
              </a:ext>
            </a:extLst>
          </p:cNvPr>
          <p:cNvSpPr txBox="1"/>
          <p:nvPr/>
        </p:nvSpPr>
        <p:spPr>
          <a:xfrm>
            <a:off x="2491740" y="238303"/>
            <a:ext cx="4572000" cy="523220"/>
          </a:xfrm>
          <a:prstGeom prst="rect">
            <a:avLst/>
          </a:prstGeom>
          <a:noFill/>
        </p:spPr>
        <p:txBody>
          <a:bodyPr wrap="square">
            <a:spAutoFit/>
          </a:bodyPr>
          <a:lstStyle/>
          <a:p>
            <a:pPr algn="ctr"/>
            <a:r>
              <a:rPr lang="en-US" sz="2800" b="1" u="sng" dirty="0">
                <a:solidFill>
                  <a:schemeClr val="dk1"/>
                </a:solidFill>
                <a:latin typeface="Archivo Medium"/>
                <a:ea typeface="Archivo Medium"/>
                <a:cs typeface="Archivo Medium"/>
                <a:sym typeface="Archivo Medium"/>
              </a:rPr>
              <a:t>11. Results</a:t>
            </a:r>
            <a:endParaRPr lang="en-PK" sz="2800" b="1" dirty="0"/>
          </a:p>
        </p:txBody>
      </p:sp>
      <p:pic>
        <p:nvPicPr>
          <p:cNvPr id="6" name="Picture 5">
            <a:extLst>
              <a:ext uri="{FF2B5EF4-FFF2-40B4-BE49-F238E27FC236}">
                <a16:creationId xmlns:a16="http://schemas.microsoft.com/office/drawing/2014/main" id="{4CBF5694-A8A0-16B3-E787-F8738CF76B6D}"/>
              </a:ext>
            </a:extLst>
          </p:cNvPr>
          <p:cNvPicPr>
            <a:picLocks noChangeAspect="1"/>
          </p:cNvPicPr>
          <p:nvPr/>
        </p:nvPicPr>
        <p:blipFill>
          <a:blip r:embed="rId2"/>
          <a:stretch>
            <a:fillRect/>
          </a:stretch>
        </p:blipFill>
        <p:spPr>
          <a:xfrm>
            <a:off x="1725930" y="1364575"/>
            <a:ext cx="6103620" cy="3433286"/>
          </a:xfrm>
          <a:prstGeom prst="rect">
            <a:avLst/>
          </a:prstGeom>
        </p:spPr>
      </p:pic>
      <p:sp>
        <p:nvSpPr>
          <p:cNvPr id="9" name="Text Placeholder 8">
            <a:extLst>
              <a:ext uri="{FF2B5EF4-FFF2-40B4-BE49-F238E27FC236}">
                <a16:creationId xmlns:a16="http://schemas.microsoft.com/office/drawing/2014/main" id="{683BD0C3-F551-6583-F60F-2D00241569A4}"/>
              </a:ext>
            </a:extLst>
          </p:cNvPr>
          <p:cNvSpPr>
            <a:spLocks noGrp="1"/>
          </p:cNvSpPr>
          <p:nvPr>
            <p:ph type="body" idx="1"/>
          </p:nvPr>
        </p:nvSpPr>
        <p:spPr>
          <a:xfrm>
            <a:off x="1508490" y="940375"/>
            <a:ext cx="6538500" cy="424200"/>
          </a:xfrm>
        </p:spPr>
        <p:txBody>
          <a:bodyPr/>
          <a:lstStyle/>
          <a:p>
            <a:pPr marL="139700" indent="0">
              <a:buNone/>
            </a:pPr>
            <a:r>
              <a:rPr lang="en-US" dirty="0"/>
              <a:t>1.  </a:t>
            </a:r>
            <a:r>
              <a:rPr lang="en-US" b="1" dirty="0"/>
              <a:t>Upload a Chest X-ray Image</a:t>
            </a:r>
            <a:r>
              <a:rPr lang="en-US" dirty="0"/>
              <a:t>:</a:t>
            </a:r>
            <a:endParaRPr lang="en-PK" dirty="0"/>
          </a:p>
        </p:txBody>
      </p:sp>
    </p:spTree>
    <p:extLst>
      <p:ext uri="{BB962C8B-B14F-4D97-AF65-F5344CB8AC3E}">
        <p14:creationId xmlns:p14="http://schemas.microsoft.com/office/powerpoint/2010/main" val="2461977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CAFF-D196-D244-D698-65221C8DDEF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705599-8B2A-E5D0-FFD3-D641EC00243D}"/>
              </a:ext>
            </a:extLst>
          </p:cNvPr>
          <p:cNvSpPr txBox="1"/>
          <p:nvPr/>
        </p:nvSpPr>
        <p:spPr>
          <a:xfrm>
            <a:off x="2491740" y="238303"/>
            <a:ext cx="4572000" cy="523220"/>
          </a:xfrm>
          <a:prstGeom prst="rect">
            <a:avLst/>
          </a:prstGeom>
          <a:noFill/>
        </p:spPr>
        <p:txBody>
          <a:bodyPr wrap="square">
            <a:spAutoFit/>
          </a:bodyPr>
          <a:lstStyle/>
          <a:p>
            <a:pPr algn="ctr"/>
            <a:r>
              <a:rPr lang="en-US" sz="2800" b="1" u="sng" dirty="0">
                <a:solidFill>
                  <a:schemeClr val="dk1"/>
                </a:solidFill>
                <a:latin typeface="Archivo Medium"/>
                <a:ea typeface="Archivo Medium"/>
                <a:cs typeface="Archivo Medium"/>
                <a:sym typeface="Archivo Medium"/>
              </a:rPr>
              <a:t>Results</a:t>
            </a:r>
            <a:endParaRPr lang="en-PK" sz="2800" b="1" dirty="0"/>
          </a:p>
        </p:txBody>
      </p:sp>
      <p:sp>
        <p:nvSpPr>
          <p:cNvPr id="3" name="Text Placeholder 2">
            <a:extLst>
              <a:ext uri="{FF2B5EF4-FFF2-40B4-BE49-F238E27FC236}">
                <a16:creationId xmlns:a16="http://schemas.microsoft.com/office/drawing/2014/main" id="{0B7197BD-E257-A686-65F3-330D91E89D48}"/>
              </a:ext>
            </a:extLst>
          </p:cNvPr>
          <p:cNvSpPr>
            <a:spLocks noGrp="1"/>
          </p:cNvSpPr>
          <p:nvPr>
            <p:ph type="body" idx="1"/>
          </p:nvPr>
        </p:nvSpPr>
        <p:spPr>
          <a:xfrm>
            <a:off x="1417050" y="859611"/>
            <a:ext cx="6538500" cy="424200"/>
          </a:xfrm>
        </p:spPr>
        <p:txBody>
          <a:bodyPr/>
          <a:lstStyle/>
          <a:p>
            <a:pPr marL="139700" indent="0">
              <a:buNone/>
            </a:pPr>
            <a:r>
              <a:rPr lang="en-US" b="1" dirty="0"/>
              <a:t>2 .Generate Diagnosis and Report</a:t>
            </a:r>
            <a:r>
              <a:rPr lang="en-US" dirty="0"/>
              <a:t>:</a:t>
            </a:r>
            <a:endParaRPr lang="en-PK" dirty="0"/>
          </a:p>
        </p:txBody>
      </p:sp>
      <p:pic>
        <p:nvPicPr>
          <p:cNvPr id="8" name="Picture 7">
            <a:extLst>
              <a:ext uri="{FF2B5EF4-FFF2-40B4-BE49-F238E27FC236}">
                <a16:creationId xmlns:a16="http://schemas.microsoft.com/office/drawing/2014/main" id="{19C156F7-B4D4-441D-5008-CB09E5B4897B}"/>
              </a:ext>
            </a:extLst>
          </p:cNvPr>
          <p:cNvPicPr>
            <a:picLocks noChangeAspect="1"/>
          </p:cNvPicPr>
          <p:nvPr/>
        </p:nvPicPr>
        <p:blipFill>
          <a:blip r:embed="rId2"/>
          <a:stretch>
            <a:fillRect/>
          </a:stretch>
        </p:blipFill>
        <p:spPr>
          <a:xfrm>
            <a:off x="1554480" y="1283811"/>
            <a:ext cx="6263640" cy="3523298"/>
          </a:xfrm>
          <a:prstGeom prst="rect">
            <a:avLst/>
          </a:prstGeom>
        </p:spPr>
      </p:pic>
    </p:spTree>
    <p:extLst>
      <p:ext uri="{BB962C8B-B14F-4D97-AF65-F5344CB8AC3E}">
        <p14:creationId xmlns:p14="http://schemas.microsoft.com/office/powerpoint/2010/main" val="2103325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C562-4C41-D327-81DF-6154F3BBA5F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85AA38-378E-C2B0-2256-C6C59F1AD37D}"/>
              </a:ext>
            </a:extLst>
          </p:cNvPr>
          <p:cNvSpPr txBox="1"/>
          <p:nvPr/>
        </p:nvSpPr>
        <p:spPr>
          <a:xfrm>
            <a:off x="2491740" y="238303"/>
            <a:ext cx="4572000" cy="523220"/>
          </a:xfrm>
          <a:prstGeom prst="rect">
            <a:avLst/>
          </a:prstGeom>
          <a:noFill/>
        </p:spPr>
        <p:txBody>
          <a:bodyPr wrap="square">
            <a:spAutoFit/>
          </a:bodyPr>
          <a:lstStyle/>
          <a:p>
            <a:pPr algn="ctr"/>
            <a:r>
              <a:rPr lang="en-US" sz="2800" b="1" u="sng" dirty="0">
                <a:solidFill>
                  <a:schemeClr val="dk1"/>
                </a:solidFill>
                <a:latin typeface="Archivo Medium"/>
                <a:ea typeface="Archivo Medium"/>
                <a:cs typeface="Archivo Medium"/>
                <a:sym typeface="Archivo Medium"/>
              </a:rPr>
              <a:t>Results</a:t>
            </a:r>
            <a:endParaRPr lang="en-PK" sz="2800" b="1" dirty="0"/>
          </a:p>
        </p:txBody>
      </p:sp>
      <p:sp>
        <p:nvSpPr>
          <p:cNvPr id="3" name="Text Placeholder 2">
            <a:extLst>
              <a:ext uri="{FF2B5EF4-FFF2-40B4-BE49-F238E27FC236}">
                <a16:creationId xmlns:a16="http://schemas.microsoft.com/office/drawing/2014/main" id="{AADC2BDB-EFCE-5275-07FB-0E25A8ABEC2F}"/>
              </a:ext>
            </a:extLst>
          </p:cNvPr>
          <p:cNvSpPr>
            <a:spLocks noGrp="1"/>
          </p:cNvSpPr>
          <p:nvPr>
            <p:ph type="body" idx="1"/>
          </p:nvPr>
        </p:nvSpPr>
        <p:spPr>
          <a:xfrm>
            <a:off x="1417050" y="859611"/>
            <a:ext cx="6538500" cy="424200"/>
          </a:xfrm>
        </p:spPr>
        <p:txBody>
          <a:bodyPr/>
          <a:lstStyle/>
          <a:p>
            <a:pPr marL="139700" indent="0">
              <a:buNone/>
            </a:pPr>
            <a:r>
              <a:rPr lang="en-US" b="1" dirty="0"/>
              <a:t>3 .Download the report</a:t>
            </a:r>
            <a:endParaRPr lang="en-PK" dirty="0"/>
          </a:p>
        </p:txBody>
      </p:sp>
      <p:pic>
        <p:nvPicPr>
          <p:cNvPr id="4" name="Picture 3">
            <a:extLst>
              <a:ext uri="{FF2B5EF4-FFF2-40B4-BE49-F238E27FC236}">
                <a16:creationId xmlns:a16="http://schemas.microsoft.com/office/drawing/2014/main" id="{34648CEF-4ED2-6569-698A-6A55B0968104}"/>
              </a:ext>
            </a:extLst>
          </p:cNvPr>
          <p:cNvPicPr>
            <a:picLocks noChangeAspect="1"/>
          </p:cNvPicPr>
          <p:nvPr/>
        </p:nvPicPr>
        <p:blipFill>
          <a:blip r:embed="rId2"/>
          <a:srcRect t="6483" r="2720"/>
          <a:stretch/>
        </p:blipFill>
        <p:spPr>
          <a:xfrm>
            <a:off x="1575369" y="1283811"/>
            <a:ext cx="6404741" cy="3463290"/>
          </a:xfrm>
          <a:prstGeom prst="rect">
            <a:avLst/>
          </a:prstGeom>
        </p:spPr>
      </p:pic>
    </p:spTree>
    <p:extLst>
      <p:ext uri="{BB962C8B-B14F-4D97-AF65-F5344CB8AC3E}">
        <p14:creationId xmlns:p14="http://schemas.microsoft.com/office/powerpoint/2010/main" val="215413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3047999" y="546725"/>
            <a:ext cx="322326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latin typeface="Archivo Medium" panose="020B0604020202020204" charset="0"/>
                <a:cs typeface="Archivo Medium" panose="020B0604020202020204" charset="0"/>
              </a:rPr>
              <a:t>12. References:</a:t>
            </a:r>
            <a:endParaRPr u="sng" dirty="0">
              <a:latin typeface="Archivo Medium" panose="020B0604020202020204" charset="0"/>
              <a:cs typeface="Archivo Medium" panose="020B0604020202020204" charset="0"/>
            </a:endParaRPr>
          </a:p>
        </p:txBody>
      </p:sp>
      <p:sp>
        <p:nvSpPr>
          <p:cNvPr id="377" name="Google Shape;377;p42"/>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04FFFEC-45A4-945F-6F13-ED527C983B16}"/>
              </a:ext>
            </a:extLst>
          </p:cNvPr>
          <p:cNvSpPr txBox="1"/>
          <p:nvPr/>
        </p:nvSpPr>
        <p:spPr bwMode="auto">
          <a:xfrm>
            <a:off x="1106677" y="1119425"/>
            <a:ext cx="6930645" cy="4078039"/>
          </a:xfrm>
          <a:prstGeom prst="rect">
            <a:avLst/>
          </a:prstGeom>
          <a:noFill/>
        </p:spPr>
        <p:txBody>
          <a:bodyPr wrap="square" rtlCol="0">
            <a:spAutoFit/>
          </a:bodyPr>
          <a:lstStyle/>
          <a:p>
            <a:r>
              <a:rPr lang="en-US" sz="1200" b="1" dirty="0">
                <a:latin typeface="Archivo Medium" panose="020B0604020202020204" charset="0"/>
                <a:cs typeface="Archivo Medium" panose="020B0604020202020204" charset="0"/>
                <a:hlinkClick r:id="rId3"/>
              </a:rPr>
              <a:t>1. </a:t>
            </a:r>
            <a:r>
              <a:rPr lang="en" sz="1200" dirty="0">
                <a:effectLst/>
                <a:latin typeface="Archivo Medium" panose="020B0604020202020204" charset="0"/>
                <a:ea typeface="Times New Roman" panose="02020603050405020304" pitchFamily="18" charset="0"/>
                <a:cs typeface="Archivo Medium" panose="020B0604020202020204" charset="0"/>
              </a:rPr>
              <a:t> A. Tuli et al., "COVID-19 Detection using EfficientNet in Chest X-ray Images," </a:t>
            </a:r>
            <a:r>
              <a:rPr lang="en" sz="1200" i="1" dirty="0">
                <a:effectLst/>
                <a:latin typeface="Archivo Medium" panose="020B0604020202020204" charset="0"/>
                <a:ea typeface="Times New Roman" panose="02020603050405020304" pitchFamily="18" charset="0"/>
                <a:cs typeface="Archivo Medium" panose="020B0604020202020204" charset="0"/>
              </a:rPr>
              <a:t>International Journal of Imaging Systems and Technology</a:t>
            </a:r>
            <a:r>
              <a:rPr lang="en" sz="1200" dirty="0">
                <a:effectLst/>
                <a:latin typeface="Archivo Medium" panose="020B0604020202020204" charset="0"/>
                <a:ea typeface="Times New Roman" panose="02020603050405020304" pitchFamily="18" charset="0"/>
                <a:cs typeface="Archivo Medium" panose="020B0604020202020204" charset="0"/>
              </a:rPr>
              <a:t>, vol. 30, no. 4, pp. 818–827, 2020. </a:t>
            </a:r>
            <a:r>
              <a:rPr lang="en" sz="1200" u="sng" dirty="0">
                <a:solidFill>
                  <a:srgbClr val="0563C1"/>
                </a:solidFill>
                <a:effectLst/>
                <a:latin typeface="Archivo Medium" panose="020B0604020202020204" charset="0"/>
                <a:ea typeface="Times New Roman" panose="02020603050405020304" pitchFamily="18" charset="0"/>
                <a:cs typeface="Archivo Medium" panose="020B0604020202020204" charset="0"/>
                <a:hlinkClick r:id="rId4"/>
              </a:rPr>
              <a:t>https://onlinelibrary.wiley.com/doi/abs/10.1002/ima.22445</a:t>
            </a:r>
            <a:endParaRPr lang="en-PK" sz="1200" dirty="0">
              <a:effectLst/>
              <a:latin typeface="Archivo Medium" panose="020B0604020202020204" charset="0"/>
              <a:ea typeface="Times New Roman" panose="02020603050405020304" pitchFamily="18" charset="0"/>
              <a:cs typeface="Archivo Medium" panose="020B0604020202020204" charset="0"/>
            </a:endParaRPr>
          </a:p>
          <a:p>
            <a:pPr marL="342900" indent="-342900" algn="l">
              <a:buAutoNum type="arabicPeriod"/>
              <a:defRPr/>
            </a:pPr>
            <a:endParaRPr lang="en-US" b="1" i="0" dirty="0">
              <a:solidFill>
                <a:srgbClr val="1F1F1F"/>
              </a:solidFill>
              <a:latin typeface="Archivo Medium" panose="020B0604020202020204" charset="0"/>
              <a:cs typeface="Archivo Medium" panose="020B0604020202020204" charset="0"/>
            </a:endParaRPr>
          </a:p>
          <a:p>
            <a:pPr>
              <a:defRPr/>
            </a:pPr>
            <a:r>
              <a:rPr lang="en" sz="1200" b="1" u="sng" kern="0" dirty="0">
                <a:effectLst/>
                <a:latin typeface="Archivo Medium" panose="020B0604020202020204" charset="0"/>
                <a:ea typeface="Arial" panose="020B0604020202020204" pitchFamily="34" charset="0"/>
                <a:cs typeface="Archivo Medium" panose="020B0604020202020204" charset="0"/>
              </a:rPr>
              <a:t>2.</a:t>
            </a:r>
            <a:r>
              <a:rPr lang="en" sz="1200" kern="0" dirty="0">
                <a:effectLst/>
                <a:latin typeface="Archivo Medium" panose="020B0604020202020204" charset="0"/>
                <a:ea typeface="Arial" panose="020B0604020202020204" pitchFamily="34" charset="0"/>
                <a:cs typeface="Archivo Medium" panose="020B0604020202020204" charset="0"/>
              </a:rPr>
              <a:t> L. Liu et al., "Deep Learning for COVID-19 Detection in Chest X-rays: A Comprehensive Review," </a:t>
            </a:r>
            <a:r>
              <a:rPr lang="en" sz="1200" i="1" kern="0" dirty="0">
                <a:effectLst/>
                <a:latin typeface="Archivo Medium" panose="020B0604020202020204" charset="0"/>
                <a:ea typeface="Arial" panose="020B0604020202020204" pitchFamily="34" charset="0"/>
                <a:cs typeface="Archivo Medium" panose="020B0604020202020204" charset="0"/>
              </a:rPr>
              <a:t>IEEE Access</a:t>
            </a:r>
            <a:r>
              <a:rPr lang="en" sz="1200" kern="0" dirty="0">
                <a:effectLst/>
                <a:latin typeface="Archivo Medium" panose="020B0604020202020204" charset="0"/>
                <a:ea typeface="Arial" panose="020B0604020202020204" pitchFamily="34" charset="0"/>
                <a:cs typeface="Archivo Medium" panose="020B0604020202020204" charset="0"/>
              </a:rPr>
              <a:t>, vol. 9, pp. 95612–95628, 2021. </a:t>
            </a:r>
            <a:r>
              <a:rPr lang="en" sz="1200" u="sng" kern="0" dirty="0">
                <a:solidFill>
                  <a:srgbClr val="0563C1"/>
                </a:solidFill>
                <a:effectLst/>
                <a:latin typeface="Archivo Medium" panose="020B0604020202020204" charset="0"/>
                <a:ea typeface="Arial" panose="020B0604020202020204" pitchFamily="34" charset="0"/>
                <a:cs typeface="Archivo Medium" panose="020B0604020202020204" charset="0"/>
                <a:hlinkClick r:id="rId5"/>
              </a:rPr>
              <a:t>https://ieeexplore.ieee.org/document/9463662</a:t>
            </a:r>
            <a:endParaRPr lang="en" sz="1200" u="sng" kern="0" dirty="0">
              <a:solidFill>
                <a:srgbClr val="0563C1"/>
              </a:solidFill>
              <a:effectLst/>
              <a:latin typeface="Archivo Medium" panose="020B0604020202020204" charset="0"/>
              <a:ea typeface="Arial" panose="020B0604020202020204" pitchFamily="34" charset="0"/>
              <a:cs typeface="Archivo Medium" panose="020B0604020202020204" charset="0"/>
            </a:endParaRPr>
          </a:p>
          <a:p>
            <a:pPr>
              <a:defRPr/>
            </a:pPr>
            <a:endParaRPr lang="en-US" sz="1200" b="1" dirty="0">
              <a:latin typeface="Archivo Medium" panose="020B0604020202020204" charset="0"/>
              <a:cs typeface="Archivo Medium" panose="020B0604020202020204" charset="0"/>
              <a:hlinkClick r:id="rId3"/>
            </a:endParaRPr>
          </a:p>
          <a:p>
            <a:pPr>
              <a:defRPr/>
            </a:pPr>
            <a:r>
              <a:rPr lang="en-US" sz="1200" b="1" dirty="0">
                <a:latin typeface="Archivo Medium" panose="020B0604020202020204" charset="0"/>
                <a:cs typeface="Archivo Medium" panose="020B0604020202020204" charset="0"/>
                <a:hlinkClick r:id="rId3"/>
              </a:rPr>
              <a:t>3.</a:t>
            </a:r>
            <a:r>
              <a:rPr lang="en-US" b="1" dirty="0">
                <a:latin typeface="Archivo Medium" panose="020B0604020202020204" charset="0"/>
                <a:cs typeface="Archivo Medium" panose="020B0604020202020204" charset="0"/>
                <a:hlinkClick r:id="rId3"/>
              </a:rPr>
              <a:t> </a:t>
            </a:r>
            <a:r>
              <a:rPr lang="en" sz="1200" kern="0" dirty="0">
                <a:effectLst/>
                <a:latin typeface="Archivo Medium" panose="020B0604020202020204" charset="0"/>
                <a:ea typeface="Arial" panose="020B0604020202020204" pitchFamily="34" charset="0"/>
                <a:cs typeface="Archivo Medium" panose="020B0604020202020204" charset="0"/>
              </a:rPr>
              <a:t>Z. Yang et al., "AI-Based Radiology Report Generation using GPT-3," </a:t>
            </a:r>
            <a:r>
              <a:rPr lang="en" sz="1200" i="1" kern="0" dirty="0">
                <a:effectLst/>
                <a:latin typeface="Archivo Medium" panose="020B0604020202020204" charset="0"/>
                <a:ea typeface="Arial" panose="020B0604020202020204" pitchFamily="34" charset="0"/>
                <a:cs typeface="Archivo Medium" panose="020B0604020202020204" charset="0"/>
              </a:rPr>
              <a:t>J. Med. Imaging</a:t>
            </a:r>
            <a:r>
              <a:rPr lang="en" sz="1200" kern="0" dirty="0">
                <a:effectLst/>
                <a:latin typeface="Archivo Medium" panose="020B0604020202020204" charset="0"/>
                <a:ea typeface="Arial" panose="020B0604020202020204" pitchFamily="34" charset="0"/>
                <a:cs typeface="Archivo Medium" panose="020B0604020202020204" charset="0"/>
              </a:rPr>
              <a:t>, vol. 8, no. 4, pp. 148–155, 2021. </a:t>
            </a:r>
            <a:r>
              <a:rPr lang="en" sz="1200" u="sng" kern="0" dirty="0">
                <a:solidFill>
                  <a:srgbClr val="0563C1"/>
                </a:solidFill>
                <a:effectLst/>
                <a:latin typeface="Archivo Medium" panose="020B0604020202020204" charset="0"/>
                <a:ea typeface="Arial" panose="020B0604020202020204" pitchFamily="34" charset="0"/>
                <a:cs typeface="Archivo Medium" panose="020B0604020202020204" charset="0"/>
                <a:hlinkClick r:id="rId6"/>
              </a:rPr>
              <a:t>https://pubmed.ncbi.nlm.nih.gov/33918748/</a:t>
            </a:r>
            <a:endParaRPr lang="en" sz="1200" u="sng" kern="0" dirty="0">
              <a:solidFill>
                <a:srgbClr val="0563C1"/>
              </a:solidFill>
              <a:effectLst/>
              <a:latin typeface="Archivo Medium" panose="020B0604020202020204" charset="0"/>
              <a:ea typeface="Arial" panose="020B0604020202020204" pitchFamily="34" charset="0"/>
              <a:cs typeface="Archivo Medium" panose="020B0604020202020204" charset="0"/>
            </a:endParaRPr>
          </a:p>
          <a:p>
            <a:pPr>
              <a:defRPr/>
            </a:pPr>
            <a:endParaRPr sz="1200" b="1" i="0" dirty="0">
              <a:solidFill>
                <a:srgbClr val="202020"/>
              </a:solidFill>
              <a:latin typeface="Archivo Medium" panose="020B0604020202020204" charset="0"/>
              <a:cs typeface="Archivo Medium" panose="020B0604020202020204" charset="0"/>
            </a:endParaRPr>
          </a:p>
          <a:p>
            <a:pPr marR="952500">
              <a:lnSpc>
                <a:spcPts val="1425"/>
              </a:lnSpc>
              <a:spcBef>
                <a:spcPts val="0"/>
              </a:spcBef>
              <a:spcAft>
                <a:spcPts val="150"/>
              </a:spcAft>
              <a:defRPr/>
            </a:pPr>
            <a:r>
              <a:rPr lang="en-US" sz="1200" b="1" u="sng" dirty="0">
                <a:solidFill>
                  <a:schemeClr val="tx1"/>
                </a:solidFill>
                <a:latin typeface="Archivo Medium" panose="020B0604020202020204" charset="0"/>
                <a:ea typeface="Archivo Medium"/>
                <a:cs typeface="Archivo Medium" panose="020B0604020202020204" charset="0"/>
                <a:hlinkClick r:id="rId7" tooltip="https://www.kaggle.com/datasets/paultimothymooney/chest-xray-pneumonia"/>
              </a:rPr>
              <a:t>4. </a:t>
            </a:r>
            <a:r>
              <a:rPr lang="en-US" sz="1200" dirty="0">
                <a:latin typeface="Archivo Medium" panose="020B0604020202020204" charset="0"/>
                <a:cs typeface="Archivo Medium" panose="020B0604020202020204" charset="0"/>
              </a:rPr>
              <a:t>P. T. Mooney, "Chest X-ray Images (Pneumonia)," Kaggle. [Online]. Available: </a:t>
            </a:r>
            <a:r>
              <a:rPr lang="en-US" sz="1200" dirty="0">
                <a:latin typeface="Archivo Medium" panose="020B0604020202020204" charset="0"/>
                <a:cs typeface="Archivo Medium" panose="020B0604020202020204" charset="0"/>
                <a:hlinkClick r:id="rId7"/>
              </a:rPr>
              <a:t>https://www.kaggle.com/datasets/paultimothymooney/chest-xray-pneumonia</a:t>
            </a:r>
            <a:r>
              <a:rPr lang="en-US" sz="1200" dirty="0">
                <a:latin typeface="Archivo Medium" panose="020B0604020202020204" charset="0"/>
                <a:cs typeface="Archivo Medium" panose="020B0604020202020204" charset="0"/>
              </a:rPr>
              <a:t>. [Accessed: Dec. 2, 2024].</a:t>
            </a:r>
          </a:p>
          <a:p>
            <a:pPr marR="952500">
              <a:lnSpc>
                <a:spcPts val="1425"/>
              </a:lnSpc>
              <a:spcBef>
                <a:spcPts val="0"/>
              </a:spcBef>
              <a:spcAft>
                <a:spcPts val="150"/>
              </a:spcAft>
              <a:defRPr/>
            </a:pPr>
            <a:endParaRPr sz="1200" b="1" dirty="0">
              <a:solidFill>
                <a:schemeClr val="tx1"/>
              </a:solidFill>
              <a:latin typeface="Archivo Medium" panose="020B0604020202020204" charset="0"/>
              <a:cs typeface="Archivo Medium" panose="020B0604020202020204" charset="0"/>
            </a:endParaRPr>
          </a:p>
          <a:p>
            <a:pPr marR="952500">
              <a:lnSpc>
                <a:spcPts val="1425"/>
              </a:lnSpc>
              <a:spcBef>
                <a:spcPts val="0"/>
              </a:spcBef>
              <a:spcAft>
                <a:spcPts val="150"/>
              </a:spcAft>
              <a:defRPr/>
            </a:pPr>
            <a:r>
              <a:rPr lang="en-US" sz="1200" b="1" u="sng" dirty="0">
                <a:solidFill>
                  <a:schemeClr val="tx1"/>
                </a:solidFill>
                <a:latin typeface="Archivo Medium" panose="020B0604020202020204" charset="0"/>
                <a:ea typeface="Archivo Medium"/>
                <a:cs typeface="Archivo Medium" panose="020B0604020202020204" charset="0"/>
              </a:rPr>
              <a:t>5.</a:t>
            </a:r>
            <a:r>
              <a:rPr lang="en-US" sz="1200" u="sng" dirty="0">
                <a:latin typeface="Archivo Medium" panose="020B0604020202020204" charset="0"/>
                <a:cs typeface="Archivo Medium" panose="020B0604020202020204" charset="0"/>
              </a:rPr>
              <a:t> </a:t>
            </a:r>
            <a:r>
              <a:rPr lang="en-US" sz="1200" dirty="0">
                <a:latin typeface="Archivo Medium" panose="020B0604020202020204" charset="0"/>
                <a:cs typeface="Archivo Medium" panose="020B0604020202020204" charset="0"/>
              </a:rPr>
              <a:t>T. </a:t>
            </a:r>
            <a:r>
              <a:rPr lang="en-US" sz="1200" dirty="0" err="1">
                <a:latin typeface="Archivo Medium" panose="020B0604020202020204" charset="0"/>
                <a:cs typeface="Archivo Medium" panose="020B0604020202020204" charset="0"/>
              </a:rPr>
              <a:t>Urrahman</a:t>
            </a:r>
            <a:r>
              <a:rPr lang="en-US" sz="1200" dirty="0">
                <a:latin typeface="Archivo Medium" panose="020B0604020202020204" charset="0"/>
                <a:cs typeface="Archivo Medium" panose="020B0604020202020204" charset="0"/>
              </a:rPr>
              <a:t>, "Tuberculosis (TB) Chest X-ray Dataset," Kaggle. [Online]. Available: </a:t>
            </a:r>
            <a:r>
              <a:rPr lang="en-US" sz="1200" dirty="0">
                <a:latin typeface="Archivo Medium" panose="020B0604020202020204" charset="0"/>
                <a:cs typeface="Archivo Medium" panose="020B0604020202020204" charset="0"/>
                <a:hlinkClick r:id="rId8"/>
              </a:rPr>
              <a:t>https://www.kaggle.com/datasets/tawsifurrahman/tuberculosis-tb-chest-xray-dataset</a:t>
            </a:r>
            <a:r>
              <a:rPr lang="en-US" sz="1200" dirty="0">
                <a:latin typeface="Archivo Medium" panose="020B0604020202020204" charset="0"/>
                <a:cs typeface="Archivo Medium" panose="020B0604020202020204" charset="0"/>
              </a:rPr>
              <a:t>. [Accessed: Dec. 2, 2024].</a:t>
            </a:r>
          </a:p>
          <a:p>
            <a:pPr marR="952500">
              <a:lnSpc>
                <a:spcPts val="1425"/>
              </a:lnSpc>
              <a:spcBef>
                <a:spcPts val="0"/>
              </a:spcBef>
              <a:spcAft>
                <a:spcPts val="150"/>
              </a:spcAft>
              <a:defRPr/>
            </a:pPr>
            <a:endParaRPr lang="en-US" sz="1200" dirty="0">
              <a:latin typeface="Archivo Medium" panose="020B0604020202020204" charset="0"/>
              <a:cs typeface="Archivo Medium" panose="020B0604020202020204" charset="0"/>
            </a:endParaRPr>
          </a:p>
          <a:p>
            <a:pPr marR="952500">
              <a:lnSpc>
                <a:spcPts val="1425"/>
              </a:lnSpc>
              <a:spcBef>
                <a:spcPts val="0"/>
              </a:spcBef>
              <a:spcAft>
                <a:spcPts val="150"/>
              </a:spcAft>
              <a:defRPr/>
            </a:pPr>
            <a:r>
              <a:rPr lang="en-US" sz="1200" b="1" u="sng" dirty="0">
                <a:solidFill>
                  <a:schemeClr val="tx1"/>
                </a:solidFill>
                <a:latin typeface="Archivo Medium" panose="020B0604020202020204" charset="0"/>
                <a:ea typeface="Times New Roman"/>
                <a:cs typeface="Archivo Medium" panose="020B0604020202020204" charset="0"/>
              </a:rPr>
              <a:t>6. </a:t>
            </a:r>
            <a:r>
              <a:rPr lang="en-US" sz="1200" dirty="0">
                <a:latin typeface="Archivo Medium" panose="020B0604020202020204" charset="0"/>
                <a:cs typeface="Archivo Medium" panose="020B0604020202020204" charset="0"/>
              </a:rPr>
              <a:t>P. </a:t>
            </a:r>
            <a:r>
              <a:rPr lang="en-US" sz="1200" dirty="0" err="1">
                <a:latin typeface="Archivo Medium" panose="020B0604020202020204" charset="0"/>
                <a:cs typeface="Archivo Medium" panose="020B0604020202020204" charset="0"/>
              </a:rPr>
              <a:t>Viradiya</a:t>
            </a:r>
            <a:r>
              <a:rPr lang="en-US" sz="1200" dirty="0">
                <a:latin typeface="Archivo Medium" panose="020B0604020202020204" charset="0"/>
                <a:cs typeface="Archivo Medium" panose="020B0604020202020204" charset="0"/>
              </a:rPr>
              <a:t>, "COVID-19 Radiography Dataset," Kaggle. [Online]. Available: </a:t>
            </a:r>
            <a:r>
              <a:rPr lang="en-US" sz="1200" dirty="0">
                <a:latin typeface="Archivo Medium" panose="020B0604020202020204" charset="0"/>
                <a:cs typeface="Archivo Medium" panose="020B0604020202020204" charset="0"/>
                <a:hlinkClick r:id="rId9"/>
              </a:rPr>
              <a:t>https://www.kaggle.com/datasets/preetviradiya/covid19-radiography-dataset</a:t>
            </a:r>
            <a:r>
              <a:rPr lang="en-US" sz="1200" dirty="0">
                <a:latin typeface="Archivo Medium" panose="020B0604020202020204" charset="0"/>
                <a:cs typeface="Archivo Medium" panose="020B0604020202020204" charset="0"/>
              </a:rPr>
              <a:t>. [Accessed: Dec. 2, 2024].</a:t>
            </a:r>
            <a:endParaRPr lang="en-US" sz="1200" b="1" u="sng" dirty="0">
              <a:solidFill>
                <a:schemeClr val="tx1"/>
              </a:solidFill>
              <a:latin typeface="Archivo Medium" panose="020B0604020202020204" charset="0"/>
              <a:ea typeface="Times New Roman"/>
              <a:cs typeface="Archivo Medium"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F71C-A4CA-F5DB-494E-CE4D418C62AF}"/>
              </a:ext>
            </a:extLst>
          </p:cNvPr>
          <p:cNvSpPr>
            <a:spLocks noGrp="1"/>
          </p:cNvSpPr>
          <p:nvPr>
            <p:ph type="title"/>
          </p:nvPr>
        </p:nvSpPr>
        <p:spPr>
          <a:xfrm>
            <a:off x="605700" y="1999050"/>
            <a:ext cx="7704000" cy="572700"/>
          </a:xfrm>
        </p:spPr>
        <p:txBody>
          <a:bodyPr/>
          <a:lstStyle/>
          <a:p>
            <a:r>
              <a:rPr lang="en-US" sz="5400" dirty="0">
                <a:latin typeface="Archivo Medium" panose="020B0604020202020204" charset="0"/>
                <a:cs typeface="Archivo Medium" panose="020B0604020202020204" charset="0"/>
              </a:rPr>
              <a:t>Thank You</a:t>
            </a:r>
            <a:endParaRPr lang="en-PK" sz="5400" dirty="0">
              <a:latin typeface="Archivo Medium" panose="020B0604020202020204" charset="0"/>
              <a:cs typeface="Archivo Medium" panose="020B0604020202020204" charset="0"/>
            </a:endParaRPr>
          </a:p>
        </p:txBody>
      </p:sp>
    </p:spTree>
    <p:extLst>
      <p:ext uri="{BB962C8B-B14F-4D97-AF65-F5344CB8AC3E}">
        <p14:creationId xmlns:p14="http://schemas.microsoft.com/office/powerpoint/2010/main" val="252046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59699" y="1621350"/>
            <a:ext cx="4027063" cy="7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chivo Medium" panose="020B0604020202020204" charset="0"/>
                <a:cs typeface="Archivo Medium" panose="020B0604020202020204" charset="0"/>
              </a:rPr>
              <a:t>INTRODUCTION</a:t>
            </a:r>
            <a:endParaRPr dirty="0">
              <a:latin typeface="Archivo Medium" panose="020B0604020202020204" charset="0"/>
              <a:cs typeface="Archivo Medium" panose="020B0604020202020204" charset="0"/>
            </a:endParaRPr>
          </a:p>
        </p:txBody>
      </p:sp>
      <p:sp>
        <p:nvSpPr>
          <p:cNvPr id="224" name="Google Shape;224;p31"/>
          <p:cNvSpPr txBox="1">
            <a:spLocks noGrp="1"/>
          </p:cNvSpPr>
          <p:nvPr>
            <p:ph type="title" idx="2"/>
          </p:nvPr>
        </p:nvSpPr>
        <p:spPr>
          <a:xfrm>
            <a:off x="5618500" y="639363"/>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25" name="Google Shape;225;p31"/>
          <p:cNvPicPr preferRelativeResize="0">
            <a:picLocks noGrp="1"/>
          </p:cNvPicPr>
          <p:nvPr>
            <p:ph type="pic" idx="3"/>
          </p:nvPr>
        </p:nvPicPr>
        <p:blipFill rotWithShape="1">
          <a:blip r:embed="rId3">
            <a:alphaModFix/>
          </a:blip>
          <a:srcRect l="6924" t="575" r="1717" b="10897"/>
          <a:stretch/>
        </p:blipFill>
        <p:spPr>
          <a:xfrm>
            <a:off x="1149165" y="544350"/>
            <a:ext cx="2789700" cy="4054800"/>
          </a:xfrm>
          <a:prstGeom prst="roundRect">
            <a:avLst>
              <a:gd name="adj" fmla="val 7579"/>
            </a:avLst>
          </a:prstGeom>
        </p:spPr>
      </p:pic>
      <p:pic>
        <p:nvPicPr>
          <p:cNvPr id="226" name="Google Shape;226;p31"/>
          <p:cNvPicPr preferRelativeResize="0"/>
          <p:nvPr/>
        </p:nvPicPr>
        <p:blipFill rotWithShape="1">
          <a:blip r:embed="rId4">
            <a:alphaModFix/>
          </a:blip>
          <a:srcRect r="28310" b="24012"/>
          <a:stretch/>
        </p:blipFill>
        <p:spPr>
          <a:xfrm>
            <a:off x="4359665" y="2431726"/>
            <a:ext cx="3635170" cy="2167425"/>
          </a:xfrm>
          <a:prstGeom prst="rect">
            <a:avLst/>
          </a:prstGeom>
          <a:noFill/>
          <a:ln>
            <a:noFill/>
          </a:ln>
          <a:effectLst>
            <a:outerShdw blurRad="85725" dist="57150" dir="3060000" algn="bl" rotWithShape="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668088" y="280000"/>
            <a:ext cx="3294787" cy="538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latin typeface="Archivo Medium" panose="020B0604020202020204" charset="0"/>
                <a:cs typeface="Archivo Medium" panose="020B0604020202020204" charset="0"/>
              </a:rPr>
              <a:t>INTRODUCTION</a:t>
            </a:r>
            <a:endParaRPr u="sng" dirty="0">
              <a:latin typeface="Archivo Medium" panose="020B0604020202020204" charset="0"/>
              <a:cs typeface="Archivo Medium" panose="020B0604020202020204" charset="0"/>
            </a:endParaRPr>
          </a:p>
        </p:txBody>
      </p:sp>
      <p:sp>
        <p:nvSpPr>
          <p:cNvPr id="232" name="Google Shape;232;p32"/>
          <p:cNvSpPr txBox="1">
            <a:spLocks noGrp="1"/>
          </p:cNvSpPr>
          <p:nvPr>
            <p:ph type="body" idx="1"/>
          </p:nvPr>
        </p:nvSpPr>
        <p:spPr>
          <a:xfrm>
            <a:off x="467873" y="960120"/>
            <a:ext cx="5213598" cy="4009993"/>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sz="1400" dirty="0">
                <a:solidFill>
                  <a:srgbClr val="000000"/>
                </a:solidFill>
              </a:rPr>
              <a:t>Medical imaging plays a vital role in healthcare, providing detailed information for diagnosing and tracking illnesses.</a:t>
            </a:r>
          </a:p>
          <a:p>
            <a:pPr marL="285750" indent="-285750" algn="just">
              <a:buFont typeface="Arial" panose="020B0604020202020204" pitchFamily="34" charset="0"/>
              <a:buChar char="•"/>
            </a:pPr>
            <a:endParaRPr lang="en-US" sz="1400" dirty="0">
              <a:solidFill>
                <a:srgbClr val="000000"/>
              </a:solidFill>
            </a:endParaRPr>
          </a:p>
          <a:p>
            <a:pPr marL="285750" indent="-285750" algn="just">
              <a:buFont typeface="Arial" panose="020B0604020202020204" pitchFamily="34" charset="0"/>
              <a:buChar char="•"/>
            </a:pPr>
            <a:r>
              <a:rPr lang="en-US" sz="1400" dirty="0">
                <a:solidFill>
                  <a:srgbClr val="000000"/>
                </a:solidFill>
              </a:rPr>
              <a:t>Radiologists spend significant time examining images and writing reports, often facing challenges in accuracy and efficiency.</a:t>
            </a:r>
          </a:p>
          <a:p>
            <a:pPr marL="285750" indent="-285750" algn="just">
              <a:buFont typeface="Arial" panose="020B0604020202020204" pitchFamily="34" charset="0"/>
              <a:buChar char="•"/>
            </a:pPr>
            <a:endParaRPr lang="en-US" sz="1400" dirty="0">
              <a:solidFill>
                <a:srgbClr val="000000"/>
              </a:solidFill>
            </a:endParaRPr>
          </a:p>
          <a:p>
            <a:pPr marL="285750" indent="-285750" algn="just">
              <a:buFont typeface="Arial" panose="020B0604020202020204" pitchFamily="34" charset="0"/>
              <a:buChar char="•"/>
            </a:pPr>
            <a:r>
              <a:rPr lang="en-US" sz="1400" dirty="0">
                <a:solidFill>
                  <a:srgbClr val="000000"/>
                </a:solidFill>
              </a:rPr>
              <a:t>Indecisive findings in reports may necessitate further tests, contributing to delays and inefficiencies in patient care.</a:t>
            </a:r>
          </a:p>
          <a:p>
            <a:pPr marL="285750" indent="-285750" algn="just">
              <a:buFont typeface="Arial" panose="020B0604020202020204" pitchFamily="34" charset="0"/>
              <a:buChar char="•"/>
            </a:pPr>
            <a:endParaRPr lang="en-US" sz="1400" dirty="0">
              <a:solidFill>
                <a:srgbClr val="000000"/>
              </a:solidFill>
            </a:endParaRPr>
          </a:p>
          <a:p>
            <a:pPr marL="285750" indent="-285750" algn="just">
              <a:buFont typeface="Arial" panose="020B0604020202020204" pitchFamily="34" charset="0"/>
              <a:buChar char="•"/>
            </a:pPr>
            <a:r>
              <a:rPr lang="en-US" sz="1400" dirty="0">
                <a:solidFill>
                  <a:srgbClr val="000000"/>
                </a:solidFill>
              </a:rPr>
              <a:t>The time-consuming nature of report writing, averaging 10 minutes or more per report, poses challenges, particularly in busy hospital settings.</a:t>
            </a:r>
          </a:p>
          <a:p>
            <a:pPr marL="285750" indent="-285750" algn="just">
              <a:buFont typeface="Arial" panose="020B0604020202020204" pitchFamily="34" charset="0"/>
              <a:buChar char="•"/>
            </a:pPr>
            <a:endParaRPr lang="en-US" sz="1400" dirty="0">
              <a:solidFill>
                <a:srgbClr val="000000"/>
              </a:solidFill>
            </a:endParaRPr>
          </a:p>
          <a:p>
            <a:pPr marL="285750" indent="-285750" algn="just">
              <a:buFont typeface="Arial" panose="020B0604020202020204" pitchFamily="34" charset="0"/>
              <a:buChar char="•"/>
            </a:pPr>
            <a:r>
              <a:rPr lang="en-US" sz="1400" dirty="0">
                <a:solidFill>
                  <a:srgbClr val="000000"/>
                </a:solidFill>
              </a:rPr>
              <a:t>These challenges motivate research into deep learning models to automate report writing, aiming to improve efficiency and accuracy in medical imaging diagnosis and reporting.</a:t>
            </a:r>
          </a:p>
        </p:txBody>
      </p:sp>
      <p:pic>
        <p:nvPicPr>
          <p:cNvPr id="233" name="Google Shape;233;p32"/>
          <p:cNvPicPr preferRelativeResize="0">
            <a:picLocks noGrp="1"/>
          </p:cNvPicPr>
          <p:nvPr>
            <p:ph type="pic" idx="2"/>
          </p:nvPr>
        </p:nvPicPr>
        <p:blipFill rotWithShape="1">
          <a:blip r:embed="rId3">
            <a:alphaModFix/>
          </a:blip>
          <a:srcRect l="3592" r="49997"/>
          <a:stretch/>
        </p:blipFill>
        <p:spPr>
          <a:xfrm>
            <a:off x="6069329" y="960120"/>
            <a:ext cx="2754631" cy="3646080"/>
          </a:xfrm>
          <a:prstGeom prst="roundRect">
            <a:avLst>
              <a:gd name="adj" fmla="val 8880"/>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3"/>
          <p:cNvSpPr txBox="1">
            <a:spLocks noGrp="1"/>
          </p:cNvSpPr>
          <p:nvPr>
            <p:ph type="title"/>
          </p:nvPr>
        </p:nvSpPr>
        <p:spPr>
          <a:xfrm>
            <a:off x="648544" y="101013"/>
            <a:ext cx="77040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1600"/>
              </a:spcAft>
              <a:buNone/>
            </a:pPr>
            <a:r>
              <a:rPr lang="en-US" sz="3200" u="sng" dirty="0">
                <a:solidFill>
                  <a:schemeClr val="dk1"/>
                </a:solidFill>
                <a:latin typeface="Archivo Medium"/>
                <a:ea typeface="Archivo Medium"/>
                <a:cs typeface="Archivo Medium"/>
                <a:sym typeface="Archivo Medium"/>
              </a:rPr>
              <a:t>02. Literature Review</a:t>
            </a:r>
            <a:br>
              <a:rPr lang="en-US" sz="3200" u="sng" dirty="0">
                <a:solidFill>
                  <a:schemeClr val="dk1"/>
                </a:solidFill>
                <a:latin typeface="Archivo Medium"/>
                <a:ea typeface="Archivo Medium"/>
                <a:cs typeface="Archivo Medium"/>
                <a:sym typeface="Archivo Medium"/>
              </a:rPr>
            </a:br>
            <a:endParaRPr lang="en-US" sz="3200" u="sng" dirty="0">
              <a:solidFill>
                <a:schemeClr val="dk1"/>
              </a:solidFill>
              <a:latin typeface="Archivo Medium"/>
              <a:ea typeface="Archivo Medium"/>
              <a:cs typeface="Archivo Medium"/>
              <a:sym typeface="Archivo Medium"/>
            </a:endParaRPr>
          </a:p>
        </p:txBody>
      </p:sp>
      <p:graphicFrame>
        <p:nvGraphicFramePr>
          <p:cNvPr id="2" name="Google Shape;180;p28">
            <a:extLst>
              <a:ext uri="{FF2B5EF4-FFF2-40B4-BE49-F238E27FC236}">
                <a16:creationId xmlns:a16="http://schemas.microsoft.com/office/drawing/2014/main" id="{6A0444CF-2504-4D81-98A5-64E531DED6AD}"/>
              </a:ext>
            </a:extLst>
          </p:cNvPr>
          <p:cNvGraphicFramePr>
            <a:graphicFrameLocks/>
          </p:cNvGraphicFramePr>
          <p:nvPr>
            <p:extLst>
              <p:ext uri="{D42A27DB-BD31-4B8C-83A1-F6EECF244321}">
                <p14:modId xmlns:p14="http://schemas.microsoft.com/office/powerpoint/2010/main" val="2233821803"/>
              </p:ext>
            </p:extLst>
          </p:nvPr>
        </p:nvGraphicFramePr>
        <p:xfrm>
          <a:off x="648544" y="789601"/>
          <a:ext cx="7561088" cy="4212850"/>
        </p:xfrm>
        <a:graphic>
          <a:graphicData uri="http://schemas.openxmlformats.org/drawingml/2006/table">
            <a:tbl>
              <a:tblPr>
                <a:tableStyleId>{308EAF01-3391-4371-AA5C-A99F55B03A4D}</a:tableStyleId>
              </a:tblPr>
              <a:tblGrid>
                <a:gridCol w="1119817">
                  <a:extLst>
                    <a:ext uri="{9D8B030D-6E8A-4147-A177-3AD203B41FA5}">
                      <a16:colId xmlns:a16="http://schemas.microsoft.com/office/drawing/2014/main" val="20000"/>
                    </a:ext>
                  </a:extLst>
                </a:gridCol>
                <a:gridCol w="2886419">
                  <a:extLst>
                    <a:ext uri="{9D8B030D-6E8A-4147-A177-3AD203B41FA5}">
                      <a16:colId xmlns:a16="http://schemas.microsoft.com/office/drawing/2014/main" val="20001"/>
                    </a:ext>
                  </a:extLst>
                </a:gridCol>
                <a:gridCol w="1134737">
                  <a:extLst>
                    <a:ext uri="{9D8B030D-6E8A-4147-A177-3AD203B41FA5}">
                      <a16:colId xmlns:a16="http://schemas.microsoft.com/office/drawing/2014/main" val="2425465004"/>
                    </a:ext>
                  </a:extLst>
                </a:gridCol>
                <a:gridCol w="2420115">
                  <a:extLst>
                    <a:ext uri="{9D8B030D-6E8A-4147-A177-3AD203B41FA5}">
                      <a16:colId xmlns:a16="http://schemas.microsoft.com/office/drawing/2014/main" val="20002"/>
                    </a:ext>
                  </a:extLst>
                </a:gridCol>
              </a:tblGrid>
              <a:tr h="216973">
                <a:tc>
                  <a:txBody>
                    <a:bodyPr/>
                    <a:lstStyle/>
                    <a:p>
                      <a:pPr marL="0" lvl="0" indent="0" algn="l">
                        <a:spcBef>
                          <a:spcPts val="0"/>
                        </a:spcBef>
                        <a:spcAft>
                          <a:spcPts val="0"/>
                        </a:spcAft>
                        <a:buNone/>
                        <a:defRPr/>
                      </a:pPr>
                      <a:r>
                        <a:rPr lang="en-US" sz="1400" b="1" u="none">
                          <a:solidFill>
                            <a:schemeClr val="dk1"/>
                          </a:solidFill>
                          <a:latin typeface="Catamaran"/>
                          <a:ea typeface="Catamaran"/>
                          <a:cs typeface="Catamaran"/>
                        </a:rPr>
                        <a:t>Reference</a:t>
                      </a:r>
                      <a:endParaRPr sz="1400" b="1" u="none">
                        <a:solidFill>
                          <a:schemeClr val="dk1"/>
                        </a:solidFill>
                        <a:latin typeface="Catamaran"/>
                        <a:ea typeface="Catamaran"/>
                        <a:cs typeface="Catamaran"/>
                      </a:endParaRPr>
                    </a:p>
                  </a:txBody>
                  <a:tcPr marL="91425" marR="91425"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dk2"/>
                    </a:solidFill>
                  </a:tcPr>
                </a:tc>
                <a:tc>
                  <a:txBody>
                    <a:bodyPr/>
                    <a:lstStyle/>
                    <a:p>
                      <a:pPr marL="0" lvl="0" indent="0" algn="ctr">
                        <a:spcBef>
                          <a:spcPts val="0"/>
                        </a:spcBef>
                        <a:spcAft>
                          <a:spcPts val="1600"/>
                        </a:spcAft>
                        <a:buNone/>
                        <a:defRPr/>
                      </a:pPr>
                      <a:r>
                        <a:rPr lang="en-US" sz="1400" b="1" dirty="0">
                          <a:solidFill>
                            <a:srgbClr val="000000"/>
                          </a:solidFill>
                          <a:latin typeface="Archivo Medium"/>
                          <a:ea typeface="Archivo Medium"/>
                          <a:cs typeface="Archivo Medium"/>
                        </a:rPr>
                        <a:t>Description</a:t>
                      </a:r>
                      <a:endParaRPr b="1" dirty="0">
                        <a:solidFill>
                          <a:srgbClr val="000000"/>
                        </a:solidFill>
                      </a:endParaRPr>
                    </a:p>
                  </a:txBody>
                  <a:tcPr marL="91425" marR="91425" marT="0" marB="0" anchor="ctr">
                    <a:lnL w="9525" algn="ctr">
                      <a:solidFill>
                        <a:schemeClr val="dk1"/>
                      </a:solidFill>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tc>
                  <a:txBody>
                    <a:bodyPr/>
                    <a:lstStyle/>
                    <a:p>
                      <a:pPr marL="0" marR="0" lvl="0" indent="0" algn="ctr">
                        <a:lnSpc>
                          <a:spcPct val="100000"/>
                        </a:lnSpc>
                        <a:spcBef>
                          <a:spcPts val="0"/>
                        </a:spcBef>
                        <a:spcAft>
                          <a:spcPts val="1600"/>
                        </a:spcAft>
                        <a:buClr>
                          <a:srgbClr val="000000"/>
                        </a:buClr>
                        <a:buFont typeface="Arial"/>
                        <a:buNone/>
                        <a:defRPr/>
                      </a:pPr>
                      <a:r>
                        <a:rPr lang="en-US" sz="1400" b="1" i="0" u="none" strike="noStrike" cap="none" dirty="0">
                          <a:solidFill>
                            <a:srgbClr val="000000"/>
                          </a:solidFill>
                          <a:latin typeface="Archivo Medium"/>
                          <a:cs typeface="Archivo Medium"/>
                        </a:rPr>
                        <a:t>Year</a:t>
                      </a:r>
                    </a:p>
                  </a:txBody>
                  <a:tcPr marL="91425" marR="91425" marT="0" marB="0" anchor="ctr">
                    <a:lnL w="9525" cap="flat" cmpd="sng" algn="ctr">
                      <a:solidFill>
                        <a:schemeClr val="dk1"/>
                      </a:solidFill>
                      <a:prstDash val="solid"/>
                      <a:round/>
                      <a:headEnd type="none" w="med" len="med"/>
                      <a:tailEnd type="none" w="med" len="med"/>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tc>
                  <a:txBody>
                    <a:bodyPr/>
                    <a:lstStyle/>
                    <a:p>
                      <a:pPr marL="0" lvl="0" indent="0" algn="ctr">
                        <a:spcBef>
                          <a:spcPts val="0"/>
                        </a:spcBef>
                        <a:spcAft>
                          <a:spcPts val="1600"/>
                        </a:spcAft>
                        <a:buNone/>
                        <a:defRPr/>
                      </a:pPr>
                      <a:r>
                        <a:rPr lang="en-US" sz="1400" b="1" dirty="0">
                          <a:solidFill>
                            <a:srgbClr val="000000"/>
                          </a:solidFill>
                          <a:latin typeface="Archivo Medium"/>
                          <a:ea typeface="Archivo Medium"/>
                          <a:cs typeface="Archivo Medium"/>
                        </a:rPr>
                        <a:t>Limitation</a:t>
                      </a:r>
                      <a:endParaRPr b="1" dirty="0">
                        <a:solidFill>
                          <a:srgbClr val="000000"/>
                        </a:solidFill>
                      </a:endParaRPr>
                    </a:p>
                  </a:txBody>
                  <a:tcPr marL="91425" marR="91425" marT="0" marB="0" anchor="ctr">
                    <a:lnL w="9525" algn="ctr">
                      <a:solidFill>
                        <a:schemeClr val="dk1"/>
                      </a:solidFill>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2095580">
                <a:tc>
                  <a:txBody>
                    <a:bodyPr/>
                    <a:lstStyle/>
                    <a:p>
                      <a:pPr marL="0" lvl="0" indent="0" algn="l">
                        <a:spcBef>
                          <a:spcPts val="0"/>
                        </a:spcBef>
                        <a:spcAft>
                          <a:spcPts val="0"/>
                        </a:spcAft>
                        <a:buNone/>
                        <a:defRPr/>
                      </a:pPr>
                      <a:r>
                        <a:rPr lang="en-US" sz="1400" b="1" u="sng" dirty="0">
                          <a:solidFill>
                            <a:schemeClr val="hlink"/>
                          </a:solidFill>
                          <a:latin typeface="Catamaran"/>
                          <a:ea typeface="Catamaran"/>
                          <a:cs typeface="Catamaran"/>
                          <a:hlinkClick r:id="rId3" action="ppaction://hlinksldjump" tooltip="Slide 21"/>
                        </a:rPr>
                        <a:t>[1]</a:t>
                      </a:r>
                      <a:endParaRPr sz="1400" b="1" u="none" dirty="0">
                        <a:solidFill>
                          <a:schemeClr val="dk1"/>
                        </a:solidFill>
                        <a:latin typeface="Catamaran"/>
                        <a:ea typeface="Catamaran"/>
                        <a:cs typeface="Catamaran"/>
                      </a:endParaRPr>
                    </a:p>
                  </a:txBody>
                  <a:tcPr marL="91425" marR="91425" marT="0" marB="0" anchor="ctr">
                    <a:lnL w="9525" algn="ctr">
                      <a:solidFill>
                        <a:schemeClr val="dk1"/>
                      </a:solidFill>
                    </a:lnL>
                    <a:lnR w="9525" cap="flat" cmpd="sng" algn="ctr">
                      <a:solidFill>
                        <a:schemeClr val="dk1"/>
                      </a:solidFill>
                      <a:prstDash val="solid"/>
                      <a:round/>
                      <a:headEnd type="none" w="med" len="med"/>
                      <a:tailEnd type="none" w="med" len="med"/>
                    </a:lnR>
                    <a:lnT w="9525" algn="ctr">
                      <a:solidFill>
                        <a:schemeClr val="dk1"/>
                      </a:solidFill>
                    </a:lnT>
                    <a:lnB w="9525" algn="ctr">
                      <a:solidFill>
                        <a:schemeClr val="dk1"/>
                      </a:solidFill>
                    </a:lnB>
                    <a:solidFill>
                      <a:schemeClr val="dk2"/>
                    </a:solidFill>
                  </a:tcPr>
                </a:tc>
                <a:tc>
                  <a:txBody>
                    <a:bodyPr/>
                    <a:lstStyle/>
                    <a:p>
                      <a:pPr marL="0" marR="0" lvl="0" indent="0" algn="l">
                        <a:lnSpc>
                          <a:spcPct val="100000"/>
                        </a:lnSpc>
                        <a:spcBef>
                          <a:spcPts val="0"/>
                        </a:spcBef>
                        <a:spcAft>
                          <a:spcPts val="1600"/>
                        </a:spcAft>
                        <a:buNone/>
                        <a:defRPr/>
                      </a:pPr>
                      <a:r>
                        <a:rPr lang="en-US" sz="1200" dirty="0" err="1">
                          <a:latin typeface="Archivo Medium" panose="020B0604020202020204" charset="0"/>
                          <a:cs typeface="Archivo Medium" panose="020B0604020202020204" charset="0"/>
                        </a:rPr>
                        <a:t>EfficientNet</a:t>
                      </a:r>
                      <a:r>
                        <a:rPr lang="en-US" sz="1200" dirty="0">
                          <a:latin typeface="Archivo Medium" panose="020B0604020202020204" charset="0"/>
                          <a:cs typeface="Archivo Medium" panose="020B0604020202020204" charset="0"/>
                        </a:rPr>
                        <a:t> and VGG are popular CNN architectures for chest X-ray classification. </a:t>
                      </a:r>
                      <a:r>
                        <a:rPr lang="en-US" sz="1200" dirty="0" err="1">
                          <a:latin typeface="Archivo Medium" panose="020B0604020202020204" charset="0"/>
                          <a:cs typeface="Archivo Medium" panose="020B0604020202020204" charset="0"/>
                        </a:rPr>
                        <a:t>EfficientNet</a:t>
                      </a:r>
                      <a:r>
                        <a:rPr lang="en-US" sz="1200" dirty="0">
                          <a:latin typeface="Archivo Medium" panose="020B0604020202020204" charset="0"/>
                          <a:cs typeface="Archivo Medium" panose="020B0604020202020204" charset="0"/>
                        </a:rPr>
                        <a:t> achieves high accuracy with fewer parameters, making it computationally efficient. Tuli et al. (2020) found </a:t>
                      </a:r>
                      <a:r>
                        <a:rPr lang="en-US" sz="1200" dirty="0" err="1">
                          <a:latin typeface="Archivo Medium" panose="020B0604020202020204" charset="0"/>
                          <a:cs typeface="Archivo Medium" panose="020B0604020202020204" charset="0"/>
                        </a:rPr>
                        <a:t>EfficientNet</a:t>
                      </a:r>
                      <a:r>
                        <a:rPr lang="en-US" sz="1200" dirty="0">
                          <a:latin typeface="Archivo Medium" panose="020B0604020202020204" charset="0"/>
                          <a:cs typeface="Archivo Medium" panose="020B0604020202020204" charset="0"/>
                        </a:rPr>
                        <a:t> outperformed </a:t>
                      </a:r>
                      <a:r>
                        <a:rPr lang="en-US" sz="1200" dirty="0" err="1">
                          <a:latin typeface="Archivo Medium" panose="020B0604020202020204" charset="0"/>
                          <a:cs typeface="Archivo Medium" panose="020B0604020202020204" charset="0"/>
                        </a:rPr>
                        <a:t>ResNet</a:t>
                      </a:r>
                      <a:r>
                        <a:rPr lang="en-US" sz="1200" dirty="0">
                          <a:latin typeface="Archivo Medium" panose="020B0604020202020204" charset="0"/>
                          <a:cs typeface="Archivo Medium" panose="020B0604020202020204" charset="0"/>
                        </a:rPr>
                        <a:t> and VGG in COVID-19 detection. VGG-16, despite its simplicity and solid performance, incurs higher computational costs compared to modern architectures like </a:t>
                      </a:r>
                      <a:r>
                        <a:rPr lang="en-US" sz="1200" dirty="0" err="1">
                          <a:latin typeface="Archivo Medium" panose="020B0604020202020204" charset="0"/>
                          <a:cs typeface="Archivo Medium" panose="020B0604020202020204" charset="0"/>
                        </a:rPr>
                        <a:t>EfficientNet</a:t>
                      </a:r>
                      <a:r>
                        <a:rPr lang="en-US" sz="1200" dirty="0">
                          <a:latin typeface="Archivo Medium" panose="020B0604020202020204" charset="0"/>
                          <a:cs typeface="Archivo Medium" panose="020B0604020202020204" charset="0"/>
                        </a:rPr>
                        <a:t>.</a:t>
                      </a:r>
                      <a:endParaRPr sz="1200" dirty="0">
                        <a:solidFill>
                          <a:srgbClr val="000000"/>
                        </a:solidFill>
                        <a:latin typeface="Archivo Medium" panose="020B0604020202020204" charset="0"/>
                        <a:ea typeface="Archivo Medium"/>
                        <a:cs typeface="Archivo Medium" panose="020B0604020202020204" charset="0"/>
                      </a:endParaRPr>
                    </a:p>
                  </a:txBody>
                  <a:tcPr marL="91425" marR="91425"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lt1"/>
                    </a:solidFill>
                  </a:tcPr>
                </a:tc>
                <a:tc>
                  <a:txBody>
                    <a:bodyPr/>
                    <a:lstStyle/>
                    <a:p>
                      <a:pPr marL="0" marR="0" lvl="0" indent="0" algn="l">
                        <a:lnSpc>
                          <a:spcPct val="100000"/>
                        </a:lnSpc>
                        <a:spcBef>
                          <a:spcPts val="0"/>
                        </a:spcBef>
                        <a:spcAft>
                          <a:spcPts val="1600"/>
                        </a:spcAft>
                        <a:buNone/>
                        <a:defRPr/>
                      </a:pPr>
                      <a:r>
                        <a:rPr lang="en-US" sz="1200" dirty="0">
                          <a:solidFill>
                            <a:srgbClr val="000000"/>
                          </a:solidFill>
                          <a:latin typeface="Archivo Medium" panose="020B0604020202020204" charset="0"/>
                          <a:ea typeface="Archivo Medium"/>
                          <a:cs typeface="Archivo Medium" panose="020B0604020202020204" charset="0"/>
                        </a:rPr>
                        <a:t>July 2020</a:t>
                      </a:r>
                      <a:endParaRPr sz="1200" dirty="0">
                        <a:solidFill>
                          <a:srgbClr val="000000"/>
                        </a:solidFill>
                        <a:latin typeface="Archivo Medium" panose="020B0604020202020204" charset="0"/>
                        <a:ea typeface="Archivo Medium"/>
                        <a:cs typeface="Archivo Medium" panose="020B0604020202020204" charset="0"/>
                      </a:endParaRPr>
                    </a:p>
                  </a:txBody>
                  <a:tcPr marL="91425" marR="91425" marT="0" marB="0" anchor="ctr">
                    <a:lnL w="9525" cap="flat" cmpd="sng" algn="ctr">
                      <a:solidFill>
                        <a:schemeClr val="dk1"/>
                      </a:solidFill>
                      <a:prstDash val="solid"/>
                      <a:round/>
                      <a:headEnd type="none" w="med" len="med"/>
                      <a:tailEnd type="none" w="med" len="med"/>
                    </a:lnL>
                    <a:lnR w="9525" algn="ctr">
                      <a:solidFill>
                        <a:schemeClr val="dk1"/>
                      </a:solidFill>
                    </a:lnR>
                    <a:lnT w="9525" cap="flat" cmpd="sng" algn="ctr">
                      <a:solidFill>
                        <a:schemeClr val="dk1"/>
                      </a:solidFill>
                      <a:prstDash val="solid"/>
                      <a:round/>
                      <a:headEnd type="none" w="med" len="med"/>
                      <a:tailEnd type="none" w="med" len="med"/>
                    </a:lnT>
                    <a:lnB w="9525" cap="flat" cmpd="sng" algn="ctr">
                      <a:solidFill>
                        <a:schemeClr val="dk1"/>
                      </a:solidFill>
                      <a:prstDash val="solid"/>
                      <a:round/>
                      <a:headEnd type="none" w="med" len="med"/>
                      <a:tailEnd type="none" w="med" len="med"/>
                    </a:lnB>
                    <a:solidFill>
                      <a:schemeClr val="lt1"/>
                    </a:solidFill>
                  </a:tcPr>
                </a:tc>
                <a:tc>
                  <a:txBody>
                    <a:bodyPr/>
                    <a:lstStyle/>
                    <a:p>
                      <a:pPr marL="0" marR="0" lvl="0" indent="0" algn="l">
                        <a:lnSpc>
                          <a:spcPct val="100000"/>
                        </a:lnSpc>
                        <a:spcBef>
                          <a:spcPts val="0"/>
                        </a:spcBef>
                        <a:spcAft>
                          <a:spcPts val="1600"/>
                        </a:spcAft>
                        <a:buNone/>
                        <a:defRPr/>
                      </a:pPr>
                      <a:r>
                        <a:rPr lang="en-US" sz="1200" dirty="0" err="1">
                          <a:latin typeface="Archivo Medium" panose="020B0604020202020204" charset="0"/>
                          <a:cs typeface="Archivo Medium" panose="020B0604020202020204" charset="0"/>
                        </a:rPr>
                        <a:t>EfficientNet</a:t>
                      </a:r>
                      <a:r>
                        <a:rPr lang="en-US" sz="1200" dirty="0">
                          <a:latin typeface="Archivo Medium" panose="020B0604020202020204" charset="0"/>
                          <a:cs typeface="Archivo Medium" panose="020B0604020202020204" charset="0"/>
                        </a:rPr>
                        <a:t> and VGG focus on efficient and accurate classification but lack the capability to generate detailed diagnostic reports. </a:t>
                      </a:r>
                      <a:endParaRPr sz="1200" dirty="0">
                        <a:solidFill>
                          <a:srgbClr val="000000"/>
                        </a:solidFill>
                        <a:latin typeface="Archivo Medium" panose="020B0604020202020204" charset="0"/>
                        <a:ea typeface="Archivo Medium"/>
                        <a:cs typeface="Archivo Medium" panose="020B0604020202020204" charset="0"/>
                      </a:endParaRPr>
                    </a:p>
                  </a:txBody>
                  <a:tcPr marL="91425" marR="91425"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lt1"/>
                    </a:solidFill>
                  </a:tcPr>
                </a:tc>
                <a:extLst>
                  <a:ext uri="{0D108BD9-81ED-4DB2-BD59-A6C34878D82A}">
                    <a16:rowId xmlns:a16="http://schemas.microsoft.com/office/drawing/2014/main" val="10001"/>
                  </a:ext>
                </a:extLst>
              </a:tr>
              <a:tr h="1801317">
                <a:tc>
                  <a:txBody>
                    <a:bodyPr/>
                    <a:lstStyle/>
                    <a:p>
                      <a:pPr marL="0" lvl="0" indent="0" algn="l">
                        <a:spcBef>
                          <a:spcPts val="0"/>
                        </a:spcBef>
                        <a:spcAft>
                          <a:spcPts val="0"/>
                        </a:spcAft>
                        <a:buNone/>
                        <a:defRPr/>
                      </a:pPr>
                      <a:r>
                        <a:rPr lang="en-US" sz="1400" b="1" u="sng" dirty="0">
                          <a:solidFill>
                            <a:schemeClr val="dk1"/>
                          </a:solidFill>
                          <a:latin typeface="Catamaran"/>
                          <a:ea typeface="Catamaran"/>
                          <a:cs typeface="Catamaran"/>
                          <a:hlinkClick r:id="rId3" action="ppaction://hlinksldjump"/>
                        </a:rPr>
                        <a:t>[2]</a:t>
                      </a:r>
                      <a:endParaRPr sz="1400" b="1" u="none" dirty="0">
                        <a:solidFill>
                          <a:schemeClr val="dk1"/>
                        </a:solidFill>
                        <a:latin typeface="Catamaran"/>
                        <a:ea typeface="Catamaran"/>
                        <a:cs typeface="Catamaran"/>
                      </a:endParaRPr>
                    </a:p>
                  </a:txBody>
                  <a:tcPr marL="91425" marR="91425"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dk2"/>
                    </a:solidFill>
                  </a:tcPr>
                </a:tc>
                <a:tc>
                  <a:txBody>
                    <a:bodyPr/>
                    <a:lstStyle/>
                    <a:p>
                      <a:pPr marL="0" marR="0" lvl="0" indent="0" algn="just">
                        <a:lnSpc>
                          <a:spcPct val="100000"/>
                        </a:lnSpc>
                        <a:spcBef>
                          <a:spcPts val="0"/>
                        </a:spcBef>
                        <a:spcAft>
                          <a:spcPts val="1600"/>
                        </a:spcAft>
                        <a:buNone/>
                        <a:defRPr/>
                      </a:pPr>
                      <a:r>
                        <a:rPr lang="en-US" sz="1200" dirty="0">
                          <a:latin typeface="Archivo Medium" panose="020B0604020202020204" charset="0"/>
                          <a:cs typeface="Archivo Medium" panose="020B0604020202020204" charset="0"/>
                        </a:rPr>
                        <a:t>CNNs are widely used for chest X-ray classification, achieving radiologist-level accuracy. Liu et al. (2020, 2021) achieved over 90% accuracy in detecting COVID-19 and pneumonia using CNN and </a:t>
                      </a:r>
                      <a:r>
                        <a:rPr lang="en-US" sz="1200" dirty="0" err="1">
                          <a:latin typeface="Archivo Medium" panose="020B0604020202020204" charset="0"/>
                          <a:cs typeface="Archivo Medium" panose="020B0604020202020204" charset="0"/>
                        </a:rPr>
                        <a:t>ResNet</a:t>
                      </a:r>
                      <a:r>
                        <a:rPr lang="en-US" sz="1200" dirty="0">
                          <a:latin typeface="Archivo Medium" panose="020B0604020202020204" charset="0"/>
                          <a:cs typeface="Archivo Medium" panose="020B0604020202020204" charset="0"/>
                        </a:rPr>
                        <a:t> architectures. These models have significantly advanced automated disease detection from X-rays.</a:t>
                      </a:r>
                      <a:endParaRPr lang="en-US" sz="1200" dirty="0">
                        <a:solidFill>
                          <a:srgbClr val="000000"/>
                        </a:solidFill>
                        <a:latin typeface="Archivo Medium" panose="020B0604020202020204" charset="0"/>
                        <a:ea typeface="Archivo Medium"/>
                        <a:cs typeface="Archivo Medium" panose="020B0604020202020204" charset="0"/>
                      </a:endParaRPr>
                    </a:p>
                  </a:txBody>
                  <a:tcPr marL="91425" marR="91425" marT="0" marB="0" anchor="ctr">
                    <a:lnL w="9525" algn="ctr">
                      <a:solidFill>
                        <a:schemeClr val="dk1"/>
                      </a:solidFill>
                    </a:lnL>
                    <a:lnR w="9525" algn="ctr">
                      <a:solidFill>
                        <a:schemeClr val="dk1"/>
                      </a:solidFill>
                    </a:lnR>
                    <a:lnT w="9525" cap="flat" cmpd="sng" algn="ctr">
                      <a:solidFill>
                        <a:schemeClr val="dk1"/>
                      </a:solidFill>
                      <a:prstDash val="solid"/>
                      <a:round/>
                      <a:headEnd type="none" w="med" len="med"/>
                      <a:tailEnd type="none" w="med" len="med"/>
                    </a:lnT>
                    <a:lnB w="9525" algn="ctr">
                      <a:solidFill>
                        <a:schemeClr val="dk1"/>
                      </a:solidFill>
                    </a:lnB>
                    <a:solidFill>
                      <a:schemeClr val="lt1"/>
                    </a:solidFill>
                  </a:tcPr>
                </a:tc>
                <a:tc>
                  <a:txBody>
                    <a:bodyPr/>
                    <a:lstStyle/>
                    <a:p>
                      <a:pPr marL="0" lvl="0" indent="0" algn="l">
                        <a:spcBef>
                          <a:spcPts val="0"/>
                        </a:spcBef>
                        <a:spcAft>
                          <a:spcPts val="1600"/>
                        </a:spcAft>
                        <a:buNone/>
                        <a:defRPr/>
                      </a:pPr>
                      <a:r>
                        <a:rPr lang="en-US" sz="1200" dirty="0">
                          <a:solidFill>
                            <a:srgbClr val="000000"/>
                          </a:solidFill>
                          <a:latin typeface="Archivo Medium" panose="020B0604020202020204" charset="0"/>
                          <a:ea typeface="Archivo Medium"/>
                          <a:cs typeface="Archivo Medium" panose="020B0604020202020204" charset="0"/>
                        </a:rPr>
                        <a:t>June 2021</a:t>
                      </a:r>
                    </a:p>
                  </a:txBody>
                  <a:tcPr marL="91425" marR="91425" marT="0" marB="0" anchor="ctr">
                    <a:lnL w="9525" cap="flat" cmpd="sng" algn="ctr">
                      <a:solidFill>
                        <a:schemeClr val="dk1"/>
                      </a:solidFill>
                      <a:prstDash val="solid"/>
                      <a:round/>
                      <a:headEnd type="none" w="med" len="med"/>
                      <a:tailEnd type="none" w="med" len="med"/>
                    </a:lnL>
                    <a:lnR w="9525" algn="ctr">
                      <a:solidFill>
                        <a:schemeClr val="dk1"/>
                      </a:solidFill>
                    </a:lnR>
                    <a:lnT w="9525" cap="flat" cmpd="sng" algn="ctr">
                      <a:solidFill>
                        <a:schemeClr val="dk1"/>
                      </a:solidFill>
                      <a:prstDash val="solid"/>
                      <a:round/>
                      <a:headEnd type="none" w="med" len="med"/>
                      <a:tailEnd type="none" w="med" len="med"/>
                    </a:lnT>
                    <a:lnB w="9525" algn="ctr">
                      <a:solidFill>
                        <a:schemeClr val="dk1"/>
                      </a:solidFill>
                    </a:lnB>
                    <a:solidFill>
                      <a:schemeClr val="lt1"/>
                    </a:solidFill>
                  </a:tcPr>
                </a:tc>
                <a:tc>
                  <a:txBody>
                    <a:bodyPr/>
                    <a:lstStyle/>
                    <a:p>
                      <a:pPr marL="0" marR="0" lvl="0" indent="0" algn="l">
                        <a:lnSpc>
                          <a:spcPct val="100000"/>
                        </a:lnSpc>
                        <a:spcBef>
                          <a:spcPts val="0"/>
                        </a:spcBef>
                        <a:spcAft>
                          <a:spcPts val="1600"/>
                        </a:spcAft>
                        <a:buNone/>
                        <a:defRPr/>
                      </a:pPr>
                      <a:r>
                        <a:rPr lang="en-US" sz="1200" dirty="0">
                          <a:latin typeface="Archivo Medium" panose="020B0604020202020204" charset="0"/>
                          <a:cs typeface="Archivo Medium" panose="020B0604020202020204" charset="0"/>
                        </a:rPr>
                        <a:t>While CNN-based models excel in disease detection, they primarily focus on classification rather than generating comprehensive diagnostic reports.</a:t>
                      </a:r>
                      <a:endParaRPr lang="en-US" sz="1200" dirty="0">
                        <a:solidFill>
                          <a:srgbClr val="000000"/>
                        </a:solidFill>
                        <a:latin typeface="Archivo Medium" panose="020B0604020202020204" charset="0"/>
                        <a:ea typeface="Archivo Medium"/>
                        <a:cs typeface="Archivo Medium" panose="020B0604020202020204" charset="0"/>
                      </a:endParaRPr>
                    </a:p>
                  </a:txBody>
                  <a:tcPr marL="91425" marR="91425" marT="0" marB="0" anchor="ctr">
                    <a:lnL w="9525" algn="ctr">
                      <a:solidFill>
                        <a:schemeClr val="dk1"/>
                      </a:solidFill>
                    </a:lnL>
                    <a:lnR w="9525" algn="ctr">
                      <a:solidFill>
                        <a:schemeClr val="dk1"/>
                      </a:solidFill>
                    </a:lnR>
                    <a:lnT w="9525" cap="flat" cmpd="sng" algn="ctr">
                      <a:solidFill>
                        <a:schemeClr val="dk1"/>
                      </a:solidFill>
                      <a:prstDash val="solid"/>
                      <a:round/>
                      <a:headEnd type="none" w="med" len="med"/>
                      <a:tailEnd type="none" w="med" len="med"/>
                    </a:lnT>
                    <a:lnB w="9525" algn="ctr">
                      <a:solidFill>
                        <a:schemeClr val="dk1"/>
                      </a:solidFill>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17BA-F59D-AC3D-8DB4-97635B723BFD}"/>
              </a:ext>
            </a:extLst>
          </p:cNvPr>
          <p:cNvSpPr>
            <a:spLocks noGrp="1"/>
          </p:cNvSpPr>
          <p:nvPr>
            <p:ph type="title"/>
          </p:nvPr>
        </p:nvSpPr>
        <p:spPr/>
        <p:txBody>
          <a:bodyPr/>
          <a:lstStyle/>
          <a:p>
            <a:r>
              <a:rPr lang="en-US" sz="2800" u="sng" dirty="0">
                <a:solidFill>
                  <a:schemeClr val="dk1"/>
                </a:solidFill>
                <a:latin typeface="Archivo Medium"/>
                <a:ea typeface="Archivo Medium"/>
                <a:cs typeface="Archivo Medium"/>
                <a:sym typeface="Archivo Medium"/>
              </a:rPr>
              <a:t>02.Literature Review</a:t>
            </a:r>
          </a:p>
        </p:txBody>
      </p:sp>
      <p:graphicFrame>
        <p:nvGraphicFramePr>
          <p:cNvPr id="3" name="Table 2">
            <a:extLst>
              <a:ext uri="{FF2B5EF4-FFF2-40B4-BE49-F238E27FC236}">
                <a16:creationId xmlns:a16="http://schemas.microsoft.com/office/drawing/2014/main" id="{389FD6C4-89F2-9416-C6CE-3827656DB546}"/>
              </a:ext>
            </a:extLst>
          </p:cNvPr>
          <p:cNvGraphicFramePr>
            <a:graphicFrameLocks noGrp="1"/>
          </p:cNvGraphicFramePr>
          <p:nvPr>
            <p:extLst>
              <p:ext uri="{D42A27DB-BD31-4B8C-83A1-F6EECF244321}">
                <p14:modId xmlns:p14="http://schemas.microsoft.com/office/powerpoint/2010/main" val="2227223240"/>
              </p:ext>
            </p:extLst>
          </p:nvPr>
        </p:nvGraphicFramePr>
        <p:xfrm>
          <a:off x="948690" y="1348740"/>
          <a:ext cx="7475309" cy="3268980"/>
        </p:xfrm>
        <a:graphic>
          <a:graphicData uri="http://schemas.openxmlformats.org/drawingml/2006/table">
            <a:tbl>
              <a:tblPr>
                <a:tableStyleId>{308EAF01-3391-4371-AA5C-A99F55B03A4D}</a:tableStyleId>
              </a:tblPr>
              <a:tblGrid>
                <a:gridCol w="1155586">
                  <a:extLst>
                    <a:ext uri="{9D8B030D-6E8A-4147-A177-3AD203B41FA5}">
                      <a16:colId xmlns:a16="http://schemas.microsoft.com/office/drawing/2014/main" val="20000"/>
                    </a:ext>
                  </a:extLst>
                </a:gridCol>
                <a:gridCol w="2768143">
                  <a:extLst>
                    <a:ext uri="{9D8B030D-6E8A-4147-A177-3AD203B41FA5}">
                      <a16:colId xmlns:a16="http://schemas.microsoft.com/office/drawing/2014/main" val="20001"/>
                    </a:ext>
                  </a:extLst>
                </a:gridCol>
                <a:gridCol w="1385336">
                  <a:extLst>
                    <a:ext uri="{9D8B030D-6E8A-4147-A177-3AD203B41FA5}">
                      <a16:colId xmlns:a16="http://schemas.microsoft.com/office/drawing/2014/main" val="3160971093"/>
                    </a:ext>
                  </a:extLst>
                </a:gridCol>
                <a:gridCol w="2166244">
                  <a:extLst>
                    <a:ext uri="{9D8B030D-6E8A-4147-A177-3AD203B41FA5}">
                      <a16:colId xmlns:a16="http://schemas.microsoft.com/office/drawing/2014/main" val="20002"/>
                    </a:ext>
                  </a:extLst>
                </a:gridCol>
              </a:tblGrid>
              <a:tr h="324563">
                <a:tc>
                  <a:txBody>
                    <a:bodyPr/>
                    <a:lstStyle/>
                    <a:p>
                      <a:pPr marL="0" lvl="0" indent="0" algn="l">
                        <a:spcBef>
                          <a:spcPts val="0"/>
                        </a:spcBef>
                        <a:spcAft>
                          <a:spcPts val="0"/>
                        </a:spcAft>
                        <a:buNone/>
                        <a:defRPr/>
                      </a:pPr>
                      <a:r>
                        <a:rPr lang="en-US" sz="1400" b="1" u="none">
                          <a:solidFill>
                            <a:schemeClr val="dk1"/>
                          </a:solidFill>
                          <a:latin typeface="Catamaran"/>
                          <a:ea typeface="Catamaran"/>
                          <a:cs typeface="Catamaran"/>
                        </a:rPr>
                        <a:t>Reference</a:t>
                      </a:r>
                      <a:endParaRPr sz="1400" b="1" u="none">
                        <a:solidFill>
                          <a:schemeClr val="dk1"/>
                        </a:solidFill>
                        <a:latin typeface="Catamaran"/>
                        <a:ea typeface="Catamaran"/>
                        <a:cs typeface="Catamaran"/>
                      </a:endParaRPr>
                    </a:p>
                  </a:txBody>
                  <a:tcPr marL="91425" marR="91425" marT="0"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dk2"/>
                    </a:solidFill>
                  </a:tcPr>
                </a:tc>
                <a:tc>
                  <a:txBody>
                    <a:bodyPr/>
                    <a:lstStyle/>
                    <a:p>
                      <a:pPr marL="0" lvl="0" indent="0" algn="ctr">
                        <a:spcBef>
                          <a:spcPts val="0"/>
                        </a:spcBef>
                        <a:spcAft>
                          <a:spcPts val="1600"/>
                        </a:spcAft>
                        <a:buNone/>
                        <a:defRPr/>
                      </a:pPr>
                      <a:r>
                        <a:rPr lang="en-US" sz="1400" b="1" i="0" dirty="0">
                          <a:solidFill>
                            <a:srgbClr val="000000"/>
                          </a:solidFill>
                          <a:latin typeface="Archivo Medium" panose="020B0604020202020204" charset="0"/>
                          <a:ea typeface="Archivo Medium"/>
                          <a:cs typeface="Archivo Medium" panose="020B0604020202020204" charset="0"/>
                        </a:rPr>
                        <a:t>Description</a:t>
                      </a:r>
                      <a:endParaRPr b="1" i="0" dirty="0">
                        <a:solidFill>
                          <a:srgbClr val="000000"/>
                        </a:solidFill>
                        <a:latin typeface="Archivo Medium" panose="020B0604020202020204" charset="0"/>
                        <a:cs typeface="Archivo Medium" panose="020B0604020202020204" charset="0"/>
                      </a:endParaRPr>
                    </a:p>
                  </a:txBody>
                  <a:tcPr marL="91425" marR="91425" marT="0" marB="0" anchor="ctr">
                    <a:lnL w="9525" algn="ctr">
                      <a:solidFill>
                        <a:schemeClr val="dk1"/>
                      </a:solidFill>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tc>
                  <a:txBody>
                    <a:bodyPr/>
                    <a:lstStyle/>
                    <a:p>
                      <a:pPr marL="0" lvl="0" indent="0" algn="ctr">
                        <a:spcBef>
                          <a:spcPts val="0"/>
                        </a:spcBef>
                        <a:spcAft>
                          <a:spcPts val="1600"/>
                        </a:spcAft>
                        <a:buNone/>
                        <a:defRPr/>
                      </a:pPr>
                      <a:r>
                        <a:rPr lang="en-US" b="1" i="0" dirty="0">
                          <a:solidFill>
                            <a:srgbClr val="000000"/>
                          </a:solidFill>
                          <a:latin typeface="Archivo Medium" panose="020B0604020202020204" charset="0"/>
                          <a:cs typeface="Archivo Medium" panose="020B0604020202020204" charset="0"/>
                        </a:rPr>
                        <a:t>Year</a:t>
                      </a:r>
                      <a:endParaRPr b="1" i="0" dirty="0">
                        <a:solidFill>
                          <a:srgbClr val="000000"/>
                        </a:solidFill>
                        <a:latin typeface="Archivo Medium" panose="020B0604020202020204" charset="0"/>
                        <a:cs typeface="Archivo Medium" panose="020B0604020202020204" charset="0"/>
                      </a:endParaRPr>
                    </a:p>
                  </a:txBody>
                  <a:tcPr marL="91425" marR="91425" marT="0" marB="0" anchor="ctr">
                    <a:lnL w="9525" cap="flat" cmpd="sng" algn="ctr">
                      <a:solidFill>
                        <a:schemeClr val="dk1"/>
                      </a:solidFill>
                      <a:prstDash val="solid"/>
                      <a:round/>
                      <a:headEnd type="none" w="med" len="med"/>
                      <a:tailEnd type="none" w="med" len="med"/>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tc>
                  <a:txBody>
                    <a:bodyPr/>
                    <a:lstStyle/>
                    <a:p>
                      <a:pPr marL="0" lvl="0" indent="0" algn="ctr">
                        <a:spcBef>
                          <a:spcPts val="0"/>
                        </a:spcBef>
                        <a:spcAft>
                          <a:spcPts val="1600"/>
                        </a:spcAft>
                        <a:buNone/>
                        <a:defRPr/>
                      </a:pPr>
                      <a:r>
                        <a:rPr lang="en-US" sz="1400" b="1" i="0" dirty="0">
                          <a:solidFill>
                            <a:srgbClr val="000000"/>
                          </a:solidFill>
                          <a:latin typeface="Archivo Medium" panose="020B0604020202020204" charset="0"/>
                          <a:ea typeface="Archivo Medium"/>
                          <a:cs typeface="Archivo Medium" panose="020B0604020202020204" charset="0"/>
                        </a:rPr>
                        <a:t>Limitation</a:t>
                      </a:r>
                      <a:endParaRPr b="1" i="0" dirty="0">
                        <a:solidFill>
                          <a:srgbClr val="000000"/>
                        </a:solidFill>
                        <a:latin typeface="Archivo Medium" panose="020B0604020202020204" charset="0"/>
                        <a:cs typeface="Archivo Medium" panose="020B0604020202020204" charset="0"/>
                      </a:endParaRPr>
                    </a:p>
                  </a:txBody>
                  <a:tcPr marL="91425" marR="91425" marT="0" marB="0" anchor="ctr">
                    <a:lnL w="9525" algn="ctr">
                      <a:solidFill>
                        <a:schemeClr val="dk1"/>
                      </a:solidFill>
                    </a:lnL>
                    <a:lnR w="9525" algn="ctr">
                      <a:solidFill>
                        <a:schemeClr val="dk1"/>
                      </a:solidFill>
                    </a:lnR>
                    <a:lnT w="9525" algn="ctr">
                      <a:solidFill>
                        <a:schemeClr val="dk1"/>
                      </a:solidFill>
                    </a:lnT>
                    <a:lnB w="9525"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2944417">
                <a:tc>
                  <a:txBody>
                    <a:bodyPr/>
                    <a:lstStyle/>
                    <a:p>
                      <a:pPr marL="0" lvl="0" indent="0" algn="l">
                        <a:spcBef>
                          <a:spcPts val="0"/>
                        </a:spcBef>
                        <a:spcAft>
                          <a:spcPts val="0"/>
                        </a:spcAft>
                        <a:buNone/>
                        <a:defRPr/>
                      </a:pPr>
                      <a:r>
                        <a:rPr lang="en-US" sz="1400" b="1" u="sng" dirty="0">
                          <a:solidFill>
                            <a:schemeClr val="dk1"/>
                          </a:solidFill>
                          <a:latin typeface="Catamaran"/>
                          <a:ea typeface="Catamaran"/>
                          <a:cs typeface="Catamaran"/>
                          <a:hlinkClick r:id="rId2" action="ppaction://hlinksldjump"/>
                        </a:rPr>
                        <a:t>[3]</a:t>
                      </a:r>
                      <a:endParaRPr sz="1400" b="1" u="none" dirty="0">
                        <a:solidFill>
                          <a:schemeClr val="dk1"/>
                        </a:solidFill>
                        <a:latin typeface="Catamaran"/>
                        <a:ea typeface="Catamaran"/>
                        <a:cs typeface="Catamaran"/>
                      </a:endParaRPr>
                    </a:p>
                  </a:txBody>
                  <a:tcPr marL="91425" marR="91425" marT="0" marB="0" anchor="ctr">
                    <a:lnL w="9525" algn="ctr">
                      <a:solidFill>
                        <a:schemeClr val="dk1"/>
                      </a:solidFill>
                    </a:lnL>
                    <a:lnR w="9525" cap="flat" cmpd="sng" algn="ctr">
                      <a:solidFill>
                        <a:schemeClr val="dk1"/>
                      </a:solidFill>
                      <a:prstDash val="solid"/>
                      <a:round/>
                      <a:headEnd type="none" w="med" len="med"/>
                      <a:tailEnd type="none" w="med" len="med"/>
                    </a:lnR>
                    <a:lnT w="9525" algn="ctr">
                      <a:solidFill>
                        <a:schemeClr val="dk1"/>
                      </a:solidFill>
                    </a:lnT>
                    <a:lnB w="9525" algn="ctr">
                      <a:solidFill>
                        <a:schemeClr val="dk1"/>
                      </a:solidFill>
                    </a:lnB>
                    <a:solidFill>
                      <a:schemeClr val="dk2"/>
                    </a:solidFill>
                  </a:tcPr>
                </a:tc>
                <a:tc>
                  <a:txBody>
                    <a:bodyPr/>
                    <a:lstStyle/>
                    <a:p>
                      <a:pPr>
                        <a:lnSpc>
                          <a:spcPct val="107000"/>
                        </a:lnSpc>
                        <a:spcAft>
                          <a:spcPts val="800"/>
                        </a:spcAft>
                      </a:pPr>
                      <a:r>
                        <a:rPr lang="en-US" sz="1200" dirty="0">
                          <a:latin typeface="Archivo Medium" panose="020B0604020202020204" charset="0"/>
                          <a:cs typeface="Archivo Medium" panose="020B0604020202020204" charset="0"/>
                        </a:rPr>
                        <a:t>Automating radiology report generation using language models like GPT-3 and GPT-4 has shown significant potential. Yang et al. (2021) demonstrated that GPT-3 could generate coherent and relevant chest X-ray reports aligned with radiologists' descriptions. GPT-4, with enhanced language understanding, further improves accuracy and applicability, particularly in regions with limited radiology expertise.</a:t>
                      </a:r>
                      <a:endParaRPr lang="en-PK" sz="1200" kern="100" dirty="0">
                        <a:effectLst/>
                        <a:latin typeface="Archivo Medium" panose="020B0604020202020204" charset="0"/>
                        <a:ea typeface="Calibri" panose="020F0502020204030204" pitchFamily="34" charset="0"/>
                        <a:cs typeface="Archivo Medium" panose="020B0604020202020204" charset="0"/>
                      </a:endParaRPr>
                    </a:p>
                  </a:txBody>
                  <a:tcPr marT="9525"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lt1"/>
                    </a:solidFill>
                  </a:tcPr>
                </a:tc>
                <a:tc>
                  <a:txBody>
                    <a:bodyPr/>
                    <a:lstStyle/>
                    <a:p>
                      <a:pPr>
                        <a:lnSpc>
                          <a:spcPct val="107000"/>
                        </a:lnSpc>
                        <a:spcAft>
                          <a:spcPts val="800"/>
                        </a:spcAft>
                      </a:pPr>
                      <a:r>
                        <a:rPr lang="en-US" sz="1200" kern="100" dirty="0">
                          <a:effectLst/>
                          <a:latin typeface="Archivo Medium" panose="020B0604020202020204" charset="0"/>
                          <a:ea typeface="Calibri" panose="020F0502020204030204" pitchFamily="34" charset="0"/>
                          <a:cs typeface="Archivo Medium" panose="020B0604020202020204" charset="0"/>
                        </a:rPr>
                        <a:t>March 2022</a:t>
                      </a:r>
                      <a:endParaRPr lang="en-PK" sz="1200" kern="100" dirty="0">
                        <a:effectLst/>
                        <a:latin typeface="Archivo Medium" panose="020B0604020202020204" charset="0"/>
                        <a:ea typeface="Calibri" panose="020F0502020204030204" pitchFamily="34" charset="0"/>
                        <a:cs typeface="Archivo Medium" panose="020B0604020202020204" charset="0"/>
                      </a:endParaRPr>
                    </a:p>
                  </a:txBody>
                  <a:tcPr marT="9525" marB="0" anchor="ctr">
                    <a:lnL w="9525" cap="flat" cmpd="sng" algn="ctr">
                      <a:solidFill>
                        <a:schemeClr val="dk1"/>
                      </a:solidFill>
                      <a:prstDash val="solid"/>
                      <a:round/>
                      <a:headEnd type="none" w="med" len="med"/>
                      <a:tailEnd type="none" w="med" len="med"/>
                    </a:lnL>
                    <a:lnR w="9525" algn="ctr">
                      <a:solidFill>
                        <a:schemeClr val="dk1"/>
                      </a:solidFill>
                    </a:lnR>
                    <a:lnT w="9525" cap="flat" cmpd="sng" algn="ctr">
                      <a:solidFill>
                        <a:schemeClr val="dk1"/>
                      </a:solidFill>
                      <a:prstDash val="solid"/>
                      <a:round/>
                      <a:headEnd type="none" w="med" len="med"/>
                      <a:tailEnd type="none" w="med" len="med"/>
                    </a:lnT>
                    <a:lnB w="9525" algn="ctr">
                      <a:solidFill>
                        <a:schemeClr val="dk1"/>
                      </a:solidFill>
                    </a:lnB>
                    <a:solidFill>
                      <a:schemeClr val="lt1"/>
                    </a:solidFill>
                  </a:tcPr>
                </a:tc>
                <a:tc>
                  <a:txBody>
                    <a:bodyPr/>
                    <a:lstStyle/>
                    <a:p>
                      <a:pPr>
                        <a:lnSpc>
                          <a:spcPct val="107000"/>
                        </a:lnSpc>
                        <a:spcAft>
                          <a:spcPts val="800"/>
                        </a:spcAft>
                      </a:pPr>
                      <a:r>
                        <a:rPr lang="en-US" sz="1200" dirty="0">
                          <a:latin typeface="Archivo Medium" panose="020B0604020202020204" charset="0"/>
                          <a:cs typeface="Archivo Medium" panose="020B0604020202020204" charset="0"/>
                        </a:rPr>
                        <a:t>While GPT-based models excel in generating text, they may lack the integration of image-specific insights directly from CNN outputs. </a:t>
                      </a:r>
                      <a:endParaRPr lang="en-PK" sz="1200" b="0" i="0" u="none" strike="noStrike" kern="100" cap="none" dirty="0">
                        <a:solidFill>
                          <a:srgbClr val="000000"/>
                        </a:solidFill>
                        <a:effectLst/>
                        <a:latin typeface="Archivo Medium" panose="020B0604020202020204" charset="0"/>
                        <a:ea typeface="Calibri" panose="020F0502020204030204" pitchFamily="34" charset="0"/>
                        <a:cs typeface="Archivo Medium" panose="020B0604020202020204" charset="0"/>
                        <a:sym typeface="Arial"/>
                      </a:endParaRPr>
                    </a:p>
                  </a:txBody>
                  <a:tcPr marT="9525" marB="0" anchor="ctr">
                    <a:lnL w="9525" algn="ctr">
                      <a:solidFill>
                        <a:schemeClr val="dk1"/>
                      </a:solidFill>
                    </a:lnL>
                    <a:lnR w="9525" algn="ctr">
                      <a:solidFill>
                        <a:schemeClr val="dk1"/>
                      </a:solidFill>
                    </a:lnR>
                    <a:lnT w="9525" algn="ctr">
                      <a:solidFill>
                        <a:schemeClr val="dk1"/>
                      </a:solidFill>
                    </a:lnT>
                    <a:lnB w="9525" algn="ctr">
                      <a:solidFill>
                        <a:schemeClr val="dk1"/>
                      </a:solidFill>
                    </a:lnB>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8269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BFCB-AE22-BE7C-E8CE-2C4FD27ED664}"/>
              </a:ext>
            </a:extLst>
          </p:cNvPr>
          <p:cNvSpPr>
            <a:spLocks noGrp="1"/>
          </p:cNvSpPr>
          <p:nvPr>
            <p:ph type="title"/>
          </p:nvPr>
        </p:nvSpPr>
        <p:spPr/>
        <p:txBody>
          <a:bodyPr/>
          <a:lstStyle/>
          <a:p>
            <a:r>
              <a:rPr lang="en-US" dirty="0"/>
              <a:t>03.Summary of Literature Review</a:t>
            </a:r>
            <a:br>
              <a:rPr lang="en-US" dirty="0"/>
            </a:br>
            <a:endParaRPr lang="en-US" dirty="0"/>
          </a:p>
        </p:txBody>
      </p:sp>
      <p:sp>
        <p:nvSpPr>
          <p:cNvPr id="7" name="Subtitle 3">
            <a:extLst>
              <a:ext uri="{FF2B5EF4-FFF2-40B4-BE49-F238E27FC236}">
                <a16:creationId xmlns:a16="http://schemas.microsoft.com/office/drawing/2014/main" id="{84F70FE3-FC38-8F6A-F650-552A905E8157}"/>
              </a:ext>
            </a:extLst>
          </p:cNvPr>
          <p:cNvSpPr txBox="1">
            <a:spLocks/>
          </p:cNvSpPr>
          <p:nvPr/>
        </p:nvSpPr>
        <p:spPr bwMode="auto">
          <a:xfrm>
            <a:off x="1288973" y="1660164"/>
            <a:ext cx="6566053" cy="2340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1pPr>
            <a:lvl2pPr marL="914400" marR="0" lvl="1"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2pPr>
            <a:lvl3pPr marL="1371600" marR="0" lvl="2"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3pPr>
            <a:lvl4pPr marL="1828800" marR="0" lvl="3"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4pPr>
            <a:lvl5pPr marL="2286000" marR="0" lvl="4"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5pPr>
            <a:lvl6pPr marL="2743200" marR="0" lvl="5"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6pPr>
            <a:lvl7pPr marL="3200400" marR="0" lvl="6"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7pPr>
            <a:lvl8pPr marL="3657600" marR="0" lvl="7"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8pPr>
            <a:lvl9pPr marL="4114800" marR="0" lvl="8" indent="-304800" algn="ctr" rtl="0">
              <a:lnSpc>
                <a:spcPct val="100000"/>
              </a:lnSpc>
              <a:spcBef>
                <a:spcPts val="0"/>
              </a:spcBef>
              <a:spcAft>
                <a:spcPts val="0"/>
              </a:spcAft>
              <a:buClr>
                <a:schemeClr val="dk1"/>
              </a:buClr>
              <a:buSzPts val="1200"/>
              <a:buFont typeface="Archivo Medium"/>
              <a:buNone/>
              <a:defRPr sz="1200" b="0" i="0" u="none" strike="noStrike" cap="none">
                <a:solidFill>
                  <a:schemeClr val="dk1"/>
                </a:solidFill>
                <a:latin typeface="Archivo Medium"/>
                <a:ea typeface="Archivo Medium"/>
                <a:cs typeface="Archivo Medium"/>
                <a:sym typeface="Archivo Medium"/>
              </a:defRPr>
            </a:lvl9pPr>
          </a:lstStyle>
          <a:p>
            <a:pPr algn="just">
              <a:lnSpc>
                <a:spcPct val="107000"/>
              </a:lnSpc>
              <a:spcAft>
                <a:spcPts val="800"/>
              </a:spcAft>
              <a:buClr>
                <a:srgbClr val="000000"/>
              </a:buClr>
              <a:buFont typeface="Arial"/>
              <a:defRPr/>
            </a:pPr>
            <a:r>
              <a:rPr lang="en-US" sz="1400" dirty="0"/>
              <a:t>	</a:t>
            </a:r>
            <a:r>
              <a:rPr lang="en-US" sz="1400" dirty="0">
                <a:solidFill>
                  <a:srgbClr val="000000"/>
                </a:solidFill>
              </a:rPr>
              <a:t>CNN models like </a:t>
            </a:r>
            <a:r>
              <a:rPr lang="en-US" sz="1400" dirty="0" err="1">
                <a:solidFill>
                  <a:srgbClr val="000000"/>
                </a:solidFill>
              </a:rPr>
              <a:t>ResNet</a:t>
            </a:r>
            <a:r>
              <a:rPr lang="en-US" sz="1400" dirty="0">
                <a:solidFill>
                  <a:srgbClr val="000000"/>
                </a:solidFill>
              </a:rPr>
              <a:t>, </a:t>
            </a:r>
            <a:r>
              <a:rPr lang="en-US" sz="1400" dirty="0" err="1">
                <a:solidFill>
                  <a:srgbClr val="000000"/>
                </a:solidFill>
              </a:rPr>
              <a:t>EfficientNet</a:t>
            </a:r>
            <a:r>
              <a:rPr lang="en-US" sz="1400" dirty="0">
                <a:solidFill>
                  <a:srgbClr val="000000"/>
                </a:solidFill>
              </a:rPr>
              <a:t>, and VGG excel in classification but struggle with multi-class disease detection and dataset imbalances. GPT-based models are effective for report generation but lack direct integration with CNN outputs and require extensive fine-tuning. Your FYP bridges these gaps by combining tailored disease detection and seamless report generation for a more comprehensive solution.</a:t>
            </a:r>
            <a:endParaRPr lang="en-US" sz="1400" kern="100" dirty="0">
              <a:solidFill>
                <a:srgbClr val="000000"/>
              </a:solidFill>
              <a:latin typeface="Archivo Medium" panose="020B0604020202020204" charset="0"/>
              <a:cs typeface="Archivo Medium" panose="020B0604020202020204" charset="0"/>
              <a:sym typeface="Arial"/>
            </a:endParaRPr>
          </a:p>
        </p:txBody>
      </p:sp>
    </p:spTree>
    <p:extLst>
      <p:ext uri="{BB962C8B-B14F-4D97-AF65-F5344CB8AC3E}">
        <p14:creationId xmlns:p14="http://schemas.microsoft.com/office/powerpoint/2010/main" val="880281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4"/>
          <p:cNvSpPr txBox="1">
            <a:spLocks noGrp="1"/>
          </p:cNvSpPr>
          <p:nvPr>
            <p:ph type="subTitle" idx="4"/>
          </p:nvPr>
        </p:nvSpPr>
        <p:spPr>
          <a:xfrm>
            <a:off x="2899268" y="878681"/>
            <a:ext cx="3587257" cy="678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u="sng" dirty="0">
                <a:solidFill>
                  <a:srgbClr val="0F2947"/>
                </a:solidFill>
                <a:latin typeface="Archivo Medium" panose="020B0604020202020204" charset="0"/>
                <a:cs typeface="Archivo Medium" panose="020B0604020202020204" charset="0"/>
              </a:rPr>
              <a:t>04.Problem Stat</a:t>
            </a:r>
            <a:r>
              <a:rPr lang="en-US" sz="2400" u="sng" dirty="0">
                <a:solidFill>
                  <a:srgbClr val="0F2947"/>
                </a:solidFill>
                <a:latin typeface="Archivo Medium" panose="020B0604020202020204" charset="0"/>
                <a:cs typeface="Archivo Medium" panose="020B0604020202020204" charset="0"/>
              </a:rPr>
              <a:t>e</a:t>
            </a:r>
            <a:r>
              <a:rPr lang="en" sz="2400" u="sng" dirty="0">
                <a:solidFill>
                  <a:srgbClr val="0F2947"/>
                </a:solidFill>
                <a:latin typeface="Archivo Medium" panose="020B0604020202020204" charset="0"/>
                <a:cs typeface="Archivo Medium" panose="020B0604020202020204" charset="0"/>
              </a:rPr>
              <a:t>ment </a:t>
            </a:r>
            <a:endParaRPr sz="2400" u="sng" dirty="0">
              <a:solidFill>
                <a:srgbClr val="0F2947"/>
              </a:solidFill>
              <a:latin typeface="Archivo Medium" panose="020B0604020202020204" charset="0"/>
              <a:cs typeface="Archivo Medium" panose="020B0604020202020204" charset="0"/>
            </a:endParaRPr>
          </a:p>
        </p:txBody>
      </p:sp>
      <p:sp>
        <p:nvSpPr>
          <p:cNvPr id="251" name="Google Shape;251;p34"/>
          <p:cNvSpPr txBox="1">
            <a:spLocks noGrp="1"/>
          </p:cNvSpPr>
          <p:nvPr>
            <p:ph type="subTitle" idx="1"/>
          </p:nvPr>
        </p:nvSpPr>
        <p:spPr>
          <a:xfrm>
            <a:off x="1520189" y="1872817"/>
            <a:ext cx="6812281" cy="18322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solidFill>
                  <a:srgbClr val="000000"/>
                </a:solidFill>
                <a:latin typeface="Archivo Medium" panose="020B0604020202020204" charset="0"/>
                <a:cs typeface="Archivo Medium" panose="020B0604020202020204" charset="0"/>
              </a:rPr>
              <a:t>The manual process of generating radiology reports for medical imaging data is time-consuming, leading to delays in patient care. Human error and variability in report creation can impact diagnosis accuracy. The need for an efficient and standardized approach to radiology reporting is critical in modern healthcare settings.</a:t>
            </a:r>
            <a:endParaRPr sz="1600" dirty="0">
              <a:solidFill>
                <a:srgbClr val="000000"/>
              </a:solidFill>
              <a:latin typeface="Archivo Medium" panose="020B0604020202020204" charset="0"/>
              <a:cs typeface="Archivo Medium"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3" name="Google Shape;263;p35"/>
          <p:cNvSpPr txBox="1">
            <a:spLocks noGrp="1"/>
          </p:cNvSpPr>
          <p:nvPr>
            <p:ph type="title"/>
          </p:nvPr>
        </p:nvSpPr>
        <p:spPr>
          <a:xfrm>
            <a:off x="715096" y="197395"/>
            <a:ext cx="7704000" cy="572700"/>
          </a:xfrm>
          <a:prstGeom prst="rect">
            <a:avLst/>
          </a:prstGeom>
        </p:spPr>
        <p:txBody>
          <a:bodyPr spcFirstLastPara="1" wrap="square" lIns="91425" tIns="91425" rIns="91425" bIns="91425" anchor="t" anchorCtr="0">
            <a:noAutofit/>
          </a:bodyPr>
          <a:lstStyle/>
          <a:p>
            <a:r>
              <a:rPr lang="en-US" sz="2800" u="sng" dirty="0">
                <a:solidFill>
                  <a:schemeClr val="dk1"/>
                </a:solidFill>
                <a:latin typeface="Archivo Medium"/>
                <a:ea typeface="Archivo Medium"/>
                <a:cs typeface="Archivo Medium"/>
                <a:sym typeface="Archivo Medium"/>
              </a:rPr>
              <a:t>05. Aims and Objectives</a:t>
            </a:r>
            <a:br>
              <a:rPr lang="en-US" sz="2800" dirty="0">
                <a:solidFill>
                  <a:schemeClr val="dk1"/>
                </a:solidFill>
                <a:latin typeface="Archivo Medium"/>
                <a:ea typeface="Archivo Medium"/>
                <a:cs typeface="Archivo Medium"/>
                <a:sym typeface="Archivo Medium"/>
              </a:rPr>
            </a:br>
            <a:endParaRPr sz="2800" dirty="0"/>
          </a:p>
        </p:txBody>
      </p:sp>
      <p:sp>
        <p:nvSpPr>
          <p:cNvPr id="264" name="Google Shape;264;p35"/>
          <p:cNvSpPr txBox="1">
            <a:spLocks noGrp="1"/>
          </p:cNvSpPr>
          <p:nvPr>
            <p:ph type="subTitle" idx="1"/>
          </p:nvPr>
        </p:nvSpPr>
        <p:spPr>
          <a:xfrm>
            <a:off x="864456" y="770094"/>
            <a:ext cx="7934104" cy="4015265"/>
          </a:xfrm>
          <a:prstGeom prst="rect">
            <a:avLst/>
          </a:prstGeom>
        </p:spPr>
        <p:txBody>
          <a:bodyPr spcFirstLastPara="1" wrap="square" lIns="91425" tIns="91425" rIns="91425" bIns="91425" anchor="b" anchorCtr="0">
            <a:noAutofit/>
          </a:bodyPr>
          <a:lstStyle/>
          <a:p>
            <a:pPr marL="0" marR="0" lvl="0" indent="0" algn="l">
              <a:lnSpc>
                <a:spcPct val="107000"/>
              </a:lnSpc>
              <a:spcBef>
                <a:spcPts val="0"/>
              </a:spcBef>
              <a:spcAft>
                <a:spcPts val="0"/>
              </a:spcAft>
            </a:pPr>
            <a:r>
              <a:rPr lang="en-US" sz="2800" kern="100" dirty="0">
                <a:solidFill>
                  <a:srgbClr val="24308E"/>
                </a:solidFill>
                <a:latin typeface="Archivo Medium" panose="020B0604020202020204" charset="0"/>
                <a:ea typeface="Calibri" panose="020F0502020204030204" pitchFamily="34" charset="0"/>
                <a:cs typeface="Archivo Medium" panose="020B0604020202020204" charset="0"/>
              </a:rPr>
              <a:t>A</a:t>
            </a:r>
            <a:r>
              <a:rPr lang="en-US" sz="2800" kern="100" dirty="0">
                <a:solidFill>
                  <a:srgbClr val="24308E"/>
                </a:solidFill>
                <a:effectLst/>
                <a:latin typeface="Archivo Medium" panose="020B0604020202020204" charset="0"/>
                <a:ea typeface="Calibri" panose="020F0502020204030204" pitchFamily="34" charset="0"/>
                <a:cs typeface="Archivo Medium" panose="020B0604020202020204" charset="0"/>
              </a:rPr>
              <a:t>im :</a:t>
            </a:r>
            <a:r>
              <a:rPr lang="en-US" sz="2800" kern="100" dirty="0">
                <a:solidFill>
                  <a:srgbClr val="24308E"/>
                </a:solidFill>
                <a:latin typeface="Archivo Medium" panose="020B0604020202020204" charset="0"/>
                <a:ea typeface="Calibri" panose="020F0502020204030204" pitchFamily="34" charset="0"/>
                <a:cs typeface="Archivo Medium" panose="020B0604020202020204" charset="0"/>
              </a:rPr>
              <a:t>	</a:t>
            </a:r>
          </a:p>
          <a:p>
            <a:pPr marL="0" marR="0" lvl="0" indent="0" algn="l">
              <a:lnSpc>
                <a:spcPct val="107000"/>
              </a:lnSpc>
              <a:spcBef>
                <a:spcPts val="0"/>
              </a:spcBef>
              <a:spcAft>
                <a:spcPts val="0"/>
              </a:spcAft>
            </a:pPr>
            <a:r>
              <a:rPr lang="en-US" sz="1000" kern="100" dirty="0">
                <a:solidFill>
                  <a:srgbClr val="24308E"/>
                </a:solidFill>
                <a:effectLst/>
                <a:latin typeface="Archivo Medium" panose="020B0604020202020204" charset="0"/>
                <a:ea typeface="Calibri" panose="020F0502020204030204" pitchFamily="34" charset="0"/>
                <a:cs typeface="Archivo Medium" panose="020B0604020202020204" charset="0"/>
              </a:rPr>
              <a:t>	</a:t>
            </a:r>
            <a:r>
              <a:rPr lang="en-US" sz="1400" b="0" kern="100" dirty="0">
                <a:solidFill>
                  <a:srgbClr val="000000"/>
                </a:solidFill>
                <a:effectLst/>
                <a:latin typeface="Archivo Medium" panose="020B0604020202020204" charset="0"/>
                <a:ea typeface="Calibri" panose="020F0502020204030204" pitchFamily="34" charset="0"/>
                <a:cs typeface="Archivo Medium" panose="020B0604020202020204" charset="0"/>
              </a:rPr>
              <a:t>To develop an advanced automated system that utilizes deep learning and AI integration to generate precise and detailed radiology reports from chest X-ray images for accurate diagnosis of pneumonia, tuberculosis, and COVID-19.</a:t>
            </a:r>
            <a:endParaRPr lang="en-US" sz="1600" b="0" kern="100" dirty="0">
              <a:solidFill>
                <a:schemeClr val="tx1"/>
              </a:solidFill>
              <a:effectLst/>
              <a:latin typeface="Archivo Medium" panose="020B0604020202020204" charset="0"/>
              <a:ea typeface="Calibri" panose="020F0502020204030204" pitchFamily="34" charset="0"/>
              <a:cs typeface="Archivo Medium" panose="020B0604020202020204" charset="0"/>
            </a:endParaRPr>
          </a:p>
          <a:p>
            <a:pPr marL="0" marR="0" lvl="0" indent="0" algn="l">
              <a:lnSpc>
                <a:spcPct val="107000"/>
              </a:lnSpc>
              <a:spcBef>
                <a:spcPts val="0"/>
              </a:spcBef>
              <a:spcAft>
                <a:spcPts val="0"/>
              </a:spcAft>
            </a:pPr>
            <a:r>
              <a:rPr lang="en-US" sz="2400" kern="100" dirty="0">
                <a:solidFill>
                  <a:srgbClr val="24308E"/>
                </a:solidFill>
                <a:latin typeface="Archivo Medium" panose="020B0604020202020204" charset="0"/>
                <a:ea typeface="Calibri" panose="020F0502020204030204" pitchFamily="34" charset="0"/>
                <a:cs typeface="Archivo Medium" panose="020B0604020202020204" charset="0"/>
              </a:rPr>
              <a:t>Objectives:</a:t>
            </a:r>
            <a:r>
              <a:rPr lang="en-US" sz="2400" kern="100" dirty="0">
                <a:solidFill>
                  <a:schemeClr val="tx1"/>
                </a:solidFill>
                <a:latin typeface="Archivo Medium" panose="020B0604020202020204" charset="0"/>
                <a:ea typeface="Calibri" panose="020F0502020204030204" pitchFamily="34" charset="0"/>
                <a:cs typeface="Archivo Medium" panose="020B0604020202020204" charset="0"/>
              </a:rPr>
              <a:t> </a:t>
            </a:r>
          </a:p>
          <a:p>
            <a:pPr marL="1657350" lvl="3" indent="-285750" algn="l">
              <a:lnSpc>
                <a:spcPct val="107000"/>
              </a:lnSpc>
              <a:buFont typeface="Arial" panose="020B0604020202020204" pitchFamily="34" charset="0"/>
              <a:buChar char="•"/>
            </a:pPr>
            <a:r>
              <a:rPr lang="en-US" sz="1400" kern="100" dirty="0">
                <a:solidFill>
                  <a:srgbClr val="000000"/>
                </a:solidFill>
                <a:effectLst/>
                <a:latin typeface="Archivo Medium" panose="020B0604020202020204" charset="0"/>
                <a:ea typeface="Calibri" panose="020F0502020204030204" pitchFamily="34" charset="0"/>
                <a:cs typeface="Archivo Medium" panose="020B0604020202020204" charset="0"/>
              </a:rPr>
              <a:t>Data Collection: </a:t>
            </a:r>
            <a:r>
              <a:rPr lang="en-US" sz="1400" b="0" kern="100" dirty="0">
                <a:solidFill>
                  <a:srgbClr val="000000"/>
                </a:solidFill>
                <a:effectLst/>
                <a:latin typeface="Archivo Medium" panose="020B0604020202020204" charset="0"/>
                <a:ea typeface="Calibri" panose="020F0502020204030204" pitchFamily="34" charset="0"/>
                <a:cs typeface="Archivo Medium" panose="020B0604020202020204" charset="0"/>
              </a:rPr>
              <a:t>To collect the dataset of selected diseases</a:t>
            </a:r>
            <a:r>
              <a:rPr lang="en-US" sz="1400" kern="100" dirty="0">
                <a:solidFill>
                  <a:srgbClr val="000000"/>
                </a:solidFill>
                <a:effectLst/>
                <a:latin typeface="Archivo Medium" panose="020B0604020202020204" charset="0"/>
                <a:ea typeface="Calibri" panose="020F0502020204030204" pitchFamily="34" charset="0"/>
                <a:cs typeface="Archivo Medium" panose="020B0604020202020204" charset="0"/>
              </a:rPr>
              <a:t>. </a:t>
            </a:r>
          </a:p>
          <a:p>
            <a:pPr marL="1657350" lvl="3" indent="-285750" algn="l">
              <a:lnSpc>
                <a:spcPct val="107000"/>
              </a:lnSpc>
              <a:buFont typeface="Arial" panose="020B0604020202020204" pitchFamily="34" charset="0"/>
              <a:buChar char="•"/>
            </a:pPr>
            <a:r>
              <a:rPr lang="en-US" sz="1400" kern="100" dirty="0">
                <a:solidFill>
                  <a:srgbClr val="000000"/>
                </a:solidFill>
                <a:effectLst/>
                <a:latin typeface="Archivo Medium" panose="020B0604020202020204" charset="0"/>
                <a:ea typeface="Calibri" panose="020F0502020204030204" pitchFamily="34" charset="0"/>
                <a:cs typeface="Archivo Medium" panose="020B0604020202020204" charset="0"/>
              </a:rPr>
              <a:t>Data preprocessing: </a:t>
            </a:r>
            <a:r>
              <a:rPr lang="en-US" sz="1400" b="0" kern="100" dirty="0">
                <a:solidFill>
                  <a:srgbClr val="000000"/>
                </a:solidFill>
                <a:effectLst/>
                <a:latin typeface="Archivo Medium" panose="020B0604020202020204" charset="0"/>
                <a:ea typeface="Calibri" panose="020F0502020204030204" pitchFamily="34" charset="0"/>
                <a:cs typeface="Archivo Medium" panose="020B0604020202020204" charset="0"/>
              </a:rPr>
              <a:t>Apply noise reduction, normalization, and feature enhancement for quality optimization.</a:t>
            </a:r>
          </a:p>
          <a:p>
            <a:pPr marL="1657350" lvl="3" indent="-285750" algn="l">
              <a:lnSpc>
                <a:spcPct val="107000"/>
              </a:lnSpc>
              <a:buFont typeface="Arial" panose="020B0604020202020204" pitchFamily="34" charset="0"/>
              <a:buChar char="•"/>
            </a:pPr>
            <a:r>
              <a:rPr lang="en-US" sz="1400" kern="100" dirty="0">
                <a:solidFill>
                  <a:srgbClr val="000000"/>
                </a:solidFill>
                <a:latin typeface="Archivo Medium" panose="020B0604020202020204" charset="0"/>
                <a:ea typeface="Calibri" panose="020F0502020204030204" pitchFamily="34" charset="0"/>
                <a:cs typeface="Archivo Medium" panose="020B0604020202020204" charset="0"/>
              </a:rPr>
              <a:t>Model Development: </a:t>
            </a:r>
            <a:r>
              <a:rPr lang="en-US" sz="1400" b="0" kern="100" dirty="0">
                <a:solidFill>
                  <a:srgbClr val="000000"/>
                </a:solidFill>
                <a:latin typeface="Archivo Medium" panose="020B0604020202020204" charset="0"/>
                <a:ea typeface="Calibri" panose="020F0502020204030204" pitchFamily="34" charset="0"/>
                <a:cs typeface="Archivo Medium" panose="020B0604020202020204" charset="0"/>
              </a:rPr>
              <a:t>Train a deep learning model for accurate multi-class disease classification.</a:t>
            </a:r>
          </a:p>
          <a:p>
            <a:pPr marL="1657350" lvl="3" indent="-285750" algn="l">
              <a:lnSpc>
                <a:spcPct val="107000"/>
              </a:lnSpc>
              <a:buFont typeface="Arial" panose="020B0604020202020204" pitchFamily="34" charset="0"/>
              <a:buChar char="•"/>
            </a:pPr>
            <a:r>
              <a:rPr lang="en-US" sz="1400" kern="100" dirty="0">
                <a:solidFill>
                  <a:srgbClr val="000000"/>
                </a:solidFill>
                <a:effectLst/>
                <a:latin typeface="Archivo Medium" panose="020B0604020202020204" charset="0"/>
                <a:ea typeface="Calibri" panose="020F0502020204030204" pitchFamily="34" charset="0"/>
                <a:cs typeface="Archivo Medium" panose="020B0604020202020204" charset="0"/>
              </a:rPr>
              <a:t>AI Integration: </a:t>
            </a:r>
            <a:r>
              <a:rPr lang="en-US" sz="1400" b="0" kern="100" dirty="0">
                <a:solidFill>
                  <a:srgbClr val="000000"/>
                </a:solidFill>
                <a:effectLst/>
                <a:latin typeface="Archivo Medium" panose="020B0604020202020204" charset="0"/>
                <a:ea typeface="Calibri" panose="020F0502020204030204" pitchFamily="34" charset="0"/>
                <a:cs typeface="Archivo Medium" panose="020B0604020202020204" charset="0"/>
              </a:rPr>
              <a:t>Use OpenAI API to generate automated, professional radiology reports.</a:t>
            </a:r>
          </a:p>
          <a:p>
            <a:pPr marL="1657350" lvl="3" indent="-285750" algn="l">
              <a:lnSpc>
                <a:spcPct val="107000"/>
              </a:lnSpc>
              <a:buFont typeface="Arial" panose="020B0604020202020204" pitchFamily="34" charset="0"/>
              <a:buChar char="•"/>
            </a:pPr>
            <a:r>
              <a:rPr lang="en-US" sz="1400" kern="100" dirty="0">
                <a:solidFill>
                  <a:srgbClr val="000000"/>
                </a:solidFill>
                <a:latin typeface="Archivo Medium" panose="020B0604020202020204" charset="0"/>
                <a:ea typeface="Calibri" panose="020F0502020204030204" pitchFamily="34" charset="0"/>
                <a:cs typeface="Archivo Medium" panose="020B0604020202020204" charset="0"/>
              </a:rPr>
              <a:t>System Validation</a:t>
            </a:r>
            <a:r>
              <a:rPr lang="en-US" sz="1400" b="0" kern="100" dirty="0">
                <a:solidFill>
                  <a:srgbClr val="000000"/>
                </a:solidFill>
                <a:latin typeface="Archivo Medium" panose="020B0604020202020204" charset="0"/>
                <a:ea typeface="Calibri" panose="020F0502020204030204" pitchFamily="34" charset="0"/>
                <a:cs typeface="Archivo Medium" panose="020B0604020202020204" charset="0"/>
              </a:rPr>
              <a:t>: To evaluate the overall performance.</a:t>
            </a:r>
            <a:endParaRPr lang="en-US" sz="1400" b="0" kern="100" dirty="0">
              <a:solidFill>
                <a:srgbClr val="000000"/>
              </a:solidFill>
              <a:effectLst/>
              <a:latin typeface="Archivo Medium" panose="020B0604020202020204" charset="0"/>
              <a:ea typeface="Calibri" panose="020F0502020204030204" pitchFamily="34" charset="0"/>
              <a:cs typeface="Archivo Medium" panose="020B0604020202020204" charset="0"/>
            </a:endParaRPr>
          </a:p>
          <a:p>
            <a:pPr marL="285750" marR="0" lvl="0" indent="-285750" algn="l">
              <a:lnSpc>
                <a:spcPct val="107000"/>
              </a:lnSpc>
              <a:spcBef>
                <a:spcPts val="0"/>
              </a:spcBef>
              <a:spcAft>
                <a:spcPts val="800"/>
              </a:spcAft>
              <a:buFont typeface="Arial" panose="020B0604020202020204" pitchFamily="34" charset="0"/>
              <a:buChar char="•"/>
            </a:pP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X-Ray Technology Breakthrough by Slidesgo">
  <a:themeElements>
    <a:clrScheme name="Simple Light">
      <a:dk1>
        <a:srgbClr val="0F2947"/>
      </a:dk1>
      <a:lt1>
        <a:srgbClr val="FFFFFF"/>
      </a:lt1>
      <a:dk2>
        <a:srgbClr val="C8E6F3"/>
      </a:dk2>
      <a:lt2>
        <a:srgbClr val="CDD8E0"/>
      </a:lt2>
      <a:accent1>
        <a:srgbClr val="A3B1BD"/>
      </a:accent1>
      <a:accent2>
        <a:srgbClr val="2A4964"/>
      </a:accent2>
      <a:accent3>
        <a:srgbClr val="081480"/>
      </a:accent3>
      <a:accent4>
        <a:srgbClr val="FFFFFF"/>
      </a:accent4>
      <a:accent5>
        <a:srgbClr val="FFFFFF"/>
      </a:accent5>
      <a:accent6>
        <a:srgbClr val="FFFFFF"/>
      </a:accent6>
      <a:hlink>
        <a:srgbClr val="0F29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585C6D-83EA-4BCB-8D32-98BB4E76F9AB}">
  <we:reference id="135565c1-a7e4-41ef-a151-04725413e45f" version="2.0.0.0" store="EXCatalog" storeType="EXCatalog"/>
  <we:alternateReferences>
    <we:reference id="WA200005669" version="2.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623C2772425E4585C7552A67E65D11" ma:contentTypeVersion="5" ma:contentTypeDescription="Create a new document." ma:contentTypeScope="" ma:versionID="ec0a8bf2a03e527fd65704267cb423c2">
  <xsd:schema xmlns:xsd="http://www.w3.org/2001/XMLSchema" xmlns:xs="http://www.w3.org/2001/XMLSchema" xmlns:p="http://schemas.microsoft.com/office/2006/metadata/properties" xmlns:ns3="5f36d231-eff7-4905-a21a-9f97fe5c123e" targetNamespace="http://schemas.microsoft.com/office/2006/metadata/properties" ma:root="true" ma:fieldsID="c8c743eb301fa82177d1794f55493153" ns3:_="">
    <xsd:import namespace="5f36d231-eff7-4905-a21a-9f97fe5c123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6d231-eff7-4905-a21a-9f97fe5c1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331423-BA2F-472F-997A-DC657AC5E70A}">
  <ds:schemaRefs>
    <ds:schemaRef ds:uri="http://schemas.microsoft.com/office/2006/documentManagement/types"/>
    <ds:schemaRef ds:uri="http://schemas.microsoft.com/office/2006/metadata/properties"/>
    <ds:schemaRef ds:uri="5f36d231-eff7-4905-a21a-9f97fe5c123e"/>
    <ds:schemaRef ds:uri="http://purl.org/dc/elements/1.1/"/>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2D01EEA-BFEF-421E-8021-B7F091EA8D90}">
  <ds:schemaRefs>
    <ds:schemaRef ds:uri="http://schemas.microsoft.com/sharepoint/v3/contenttype/forms"/>
  </ds:schemaRefs>
</ds:datastoreItem>
</file>

<file path=customXml/itemProps3.xml><?xml version="1.0" encoding="utf-8"?>
<ds:datastoreItem xmlns:ds="http://schemas.openxmlformats.org/officeDocument/2006/customXml" ds:itemID="{2A679B99-920E-451C-8B96-0AAA09833C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6d231-eff7-4905-a21a-9f97fe5c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2285</TotalTime>
  <Words>1393</Words>
  <Application>Microsoft Office PowerPoint</Application>
  <PresentationFormat>On-screen Show (16:9)</PresentationFormat>
  <Paragraphs>203</Paragraphs>
  <Slides>29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Raleway</vt:lpstr>
      <vt:lpstr>Calibri</vt:lpstr>
      <vt:lpstr>Archivo Medium</vt:lpstr>
      <vt:lpstr>Catamaran</vt:lpstr>
      <vt:lpstr>X-Ray Technology Breakthrough by Slidesgo</vt:lpstr>
      <vt:lpstr>Automated Radiology Report Generation on Chest X-ray</vt:lpstr>
      <vt:lpstr>CONTENTS</vt:lpstr>
      <vt:lpstr>INTRODUCTION</vt:lpstr>
      <vt:lpstr>INTRODUCTION</vt:lpstr>
      <vt:lpstr>02. Literature Review </vt:lpstr>
      <vt:lpstr>02.Literature Review</vt:lpstr>
      <vt:lpstr>03.Summary of Literature Review </vt:lpstr>
      <vt:lpstr>PowerPoint Presentation</vt:lpstr>
      <vt:lpstr>05. Aims and Objectives </vt:lpstr>
      <vt:lpstr>06. Mapping of project with SDGs &amp; CEP</vt:lpstr>
      <vt:lpstr>PowerPoint Presentation</vt:lpstr>
      <vt:lpstr>08. Tools &amp; Technologies</vt:lpstr>
      <vt:lpstr>Dataset Description </vt:lpstr>
      <vt:lpstr>9. Data Preprocessing</vt:lpstr>
      <vt:lpstr>9. Data Preprocessing</vt:lpstr>
      <vt:lpstr>Data Preprocessing cont..</vt:lpstr>
      <vt:lpstr>Model Architecture</vt:lpstr>
      <vt:lpstr>Model Accuracy</vt:lpstr>
      <vt:lpstr>Custom CNN Model Statistics </vt:lpstr>
      <vt:lpstr>ResNet50 Model Statistics </vt:lpstr>
      <vt:lpstr>EfficientNetB0 Model Statistics </vt:lpstr>
      <vt:lpstr>VGG 16 Model Statistics </vt:lpstr>
      <vt:lpstr>10 . Model Evaluation and Selection</vt:lpstr>
      <vt:lpstr>11. Verification of Generated Reports </vt:lpstr>
      <vt:lpstr>PowerPoint Presentation</vt:lpstr>
      <vt:lpstr>PowerPoint Presentation</vt:lpstr>
      <vt:lpstr>PowerPoint Presentation</vt:lpstr>
      <vt:lpstr>12.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Radiology Report Generation</dc:title>
  <dc:creator>20CS79</dc:creator>
  <cp:lastModifiedBy>20CS053</cp:lastModifiedBy>
  <cp:revision>112</cp:revision>
  <dcterms:modified xsi:type="dcterms:W3CDTF">2024-12-02T03:42:36Z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0x0101001A623C2772425E4585C7552A67E65D11</vt:lpwstr>
  </property>
</Properties>
</file>